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  <p:sldMasterId id="2147483719" r:id="rId5"/>
    <p:sldMasterId id="2147483741" r:id="rId6"/>
    <p:sldMasterId id="2147483781" r:id="rId7"/>
    <p:sldMasterId id="2147483796" r:id="rId8"/>
  </p:sldMasterIdLst>
  <p:notesMasterIdLst>
    <p:notesMasterId r:id="rId67"/>
  </p:notesMasterIdLst>
  <p:sldIdLst>
    <p:sldId id="489" r:id="rId9"/>
    <p:sldId id="515" r:id="rId10"/>
    <p:sldId id="498" r:id="rId11"/>
    <p:sldId id="518" r:id="rId12"/>
    <p:sldId id="496" r:id="rId13"/>
    <p:sldId id="511" r:id="rId14"/>
    <p:sldId id="510" r:id="rId15"/>
    <p:sldId id="499" r:id="rId16"/>
    <p:sldId id="501" r:id="rId17"/>
    <p:sldId id="502" r:id="rId18"/>
    <p:sldId id="504" r:id="rId19"/>
    <p:sldId id="505" r:id="rId20"/>
    <p:sldId id="506" r:id="rId21"/>
    <p:sldId id="507" r:id="rId22"/>
    <p:sldId id="503" r:id="rId23"/>
    <p:sldId id="512" r:id="rId24"/>
    <p:sldId id="513" r:id="rId25"/>
    <p:sldId id="514" r:id="rId26"/>
    <p:sldId id="516" r:id="rId27"/>
    <p:sldId id="461" r:id="rId28"/>
    <p:sldId id="429" r:id="rId29"/>
    <p:sldId id="462" r:id="rId30"/>
    <p:sldId id="432" r:id="rId31"/>
    <p:sldId id="329" r:id="rId32"/>
    <p:sldId id="362" r:id="rId33"/>
    <p:sldId id="434" r:id="rId34"/>
    <p:sldId id="452" r:id="rId35"/>
    <p:sldId id="358" r:id="rId36"/>
    <p:sldId id="360" r:id="rId37"/>
    <p:sldId id="364" r:id="rId38"/>
    <p:sldId id="365" r:id="rId39"/>
    <p:sldId id="484" r:id="rId40"/>
    <p:sldId id="382" r:id="rId41"/>
    <p:sldId id="457" r:id="rId42"/>
    <p:sldId id="465" r:id="rId43"/>
    <p:sldId id="342" r:id="rId44"/>
    <p:sldId id="292" r:id="rId45"/>
    <p:sldId id="522" r:id="rId46"/>
    <p:sldId id="367" r:id="rId47"/>
    <p:sldId id="359" r:id="rId48"/>
    <p:sldId id="508" r:id="rId49"/>
    <p:sldId id="349" r:id="rId50"/>
    <p:sldId id="519" r:id="rId51"/>
    <p:sldId id="520" r:id="rId52"/>
    <p:sldId id="523" r:id="rId53"/>
    <p:sldId id="521" r:id="rId54"/>
    <p:sldId id="478" r:id="rId55"/>
    <p:sldId id="435" r:id="rId56"/>
    <p:sldId id="471" r:id="rId57"/>
    <p:sldId id="472" r:id="rId58"/>
    <p:sldId id="414" r:id="rId59"/>
    <p:sldId id="369" r:id="rId60"/>
    <p:sldId id="403" r:id="rId61"/>
    <p:sldId id="325" r:id="rId62"/>
    <p:sldId id="517" r:id="rId63"/>
    <p:sldId id="490" r:id="rId64"/>
    <p:sldId id="509" r:id="rId65"/>
    <p:sldId id="524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pos="5352" userDrawn="1">
          <p15:clr>
            <a:srgbClr val="A4A3A4"/>
          </p15:clr>
        </p15:guide>
        <p15:guide id="5" pos="2948" userDrawn="1">
          <p15:clr>
            <a:srgbClr val="A4A3A4"/>
          </p15:clr>
        </p15:guide>
        <p15:guide id="6" pos="432">
          <p15:clr>
            <a:srgbClr val="A4A3A4"/>
          </p15:clr>
        </p15:guide>
        <p15:guide id="7" pos="28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khabova, Elizaveta" initials="PE" lastIdx="13" clrIdx="0">
    <p:extLst>
      <p:ext uri="{19B8F6BF-5375-455C-9EA6-DF929625EA0E}">
        <p15:presenceInfo xmlns:p15="http://schemas.microsoft.com/office/powerpoint/2012/main" xmlns="" userId="S-1-5-21-329068152-854245398-839522115-1747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A3E6"/>
    <a:srgbClr val="C7EBF3"/>
    <a:srgbClr val="8AD4E6"/>
    <a:srgbClr val="83D2E5"/>
    <a:srgbClr val="A484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73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-1176" y="-96"/>
      </p:cViewPr>
      <p:guideLst>
        <p:guide orient="horz" pos="288"/>
        <p:guide orient="horz" pos="3793"/>
        <p:guide orient="horz" pos="950"/>
        <p:guide pos="5352"/>
        <p:guide pos="2948"/>
        <p:guide pos="432"/>
        <p:guide pos="282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gs" Target="tags/tag1.xml"/><Relationship Id="rId7" Type="http://schemas.openxmlformats.org/officeDocument/2006/relationships/slideMaster" Target="slideMasters/slideMaster4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tx1"/>
                </a:solidFill>
              </a:rPr>
              <a:t>Приверженность</a:t>
            </a:r>
            <a:r>
              <a:rPr lang="ru-RU" sz="1200" b="1" baseline="0" dirty="0" smtClean="0">
                <a:solidFill>
                  <a:schemeClr val="tx1"/>
                </a:solidFill>
              </a:rPr>
              <a:t> к терапии женщин              с ПМО и переломами  (</a:t>
            </a:r>
            <a:r>
              <a:rPr lang="en-US" sz="1200" b="1" baseline="0" dirty="0" smtClean="0">
                <a:solidFill>
                  <a:schemeClr val="tx1"/>
                </a:solidFill>
              </a:rPr>
              <a:t>n= 186</a:t>
            </a:r>
            <a:r>
              <a:rPr lang="ru-RU" sz="1200" b="1" baseline="0" dirty="0" smtClean="0">
                <a:solidFill>
                  <a:schemeClr val="tx1"/>
                </a:solidFill>
              </a:rPr>
              <a:t>,</a:t>
            </a:r>
            <a:r>
              <a:rPr lang="en-US" sz="1200" b="1" baseline="0" dirty="0" smtClean="0">
                <a:solidFill>
                  <a:schemeClr val="tx1"/>
                </a:solidFill>
              </a:rPr>
              <a:t> %)</a:t>
            </a:r>
            <a:endParaRPr lang="en-US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168972848082788"/>
          <c:y val="3.5916573910390312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20278217964618E-2"/>
                  <c:y val="-3.77670316860192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51-4C5D-9F78-8400D4DB2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Sheet1!$E$15:$G$15</c:f>
              <c:strCache>
                <c:ptCount val="3"/>
                <c:pt idx="0">
                  <c:v>О мес (начато лечение) </c:v>
                </c:pt>
                <c:pt idx="1">
                  <c:v>через 12 мес </c:v>
                </c:pt>
                <c:pt idx="2">
                  <c:v>через 18 мес </c:v>
                </c:pt>
              </c:strCache>
            </c:strRef>
          </c:cat>
          <c:val>
            <c:numRef>
              <c:f>Sheet1!$E$16:$G$16</c:f>
              <c:numCache>
                <c:formatCode>0%</c:formatCode>
                <c:ptCount val="3"/>
                <c:pt idx="0">
                  <c:v>1</c:v>
                </c:pt>
                <c:pt idx="1">
                  <c:v>0.24000000000000002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1-4C5D-9F78-8400D4DB2950}"/>
            </c:ext>
          </c:extLst>
        </c:ser>
        <c:dLbls>
          <c:showVal val="1"/>
        </c:dLbls>
        <c:marker val="1"/>
        <c:axId val="90478848"/>
        <c:axId val="90705920"/>
      </c:lineChart>
      <c:catAx>
        <c:axId val="90478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705920"/>
        <c:crosses val="autoZero"/>
        <c:auto val="1"/>
        <c:lblAlgn val="ctr"/>
        <c:lblOffset val="100"/>
      </c:catAx>
      <c:valAx>
        <c:axId val="9070592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9047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</a:rPr>
              <a:t>Приверженность к терапии женщин с ПМО </a:t>
            </a:r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en-US" sz="1200" b="1" baseline="0" dirty="0" smtClean="0">
                <a:solidFill>
                  <a:schemeClr val="tx1"/>
                </a:solidFill>
              </a:rPr>
              <a:t>n= 198</a:t>
            </a:r>
            <a:r>
              <a:rPr lang="ru-RU" sz="1200" b="1" baseline="0" dirty="0" smtClean="0">
                <a:solidFill>
                  <a:schemeClr val="tx1"/>
                </a:solidFill>
              </a:rPr>
              <a:t>, %)</a:t>
            </a:r>
            <a:endParaRPr lang="en-US" sz="12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720572652844543E-2"/>
          <c:y val="0.22067697230927066"/>
          <c:w val="0.92613421260233875"/>
          <c:h val="0.60633854431120626"/>
        </c:manualLayout>
      </c:layout>
      <c:lineChart>
        <c:grouping val="standard"/>
        <c:ser>
          <c:idx val="0"/>
          <c:order val="0"/>
          <c:spPr>
            <a:ln w="2857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0072607372408351E-2"/>
                  <c:y val="-2.84072480981682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FD-4501-BF56-B15247E21390}"/>
                </c:ext>
              </c:extLst>
            </c:dLbl>
            <c:dLbl>
              <c:idx val="2"/>
              <c:layout>
                <c:manualLayout>
                  <c:x val="-6.7150715816055697E-3"/>
                  <c:y val="-2.3672706748473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FD-4501-BF56-B15247E21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Sheet1!$C$24:$F$24</c:f>
              <c:strCache>
                <c:ptCount val="4"/>
                <c:pt idx="0">
                  <c:v>начато лечение</c:v>
                </c:pt>
                <c:pt idx="1">
                  <c:v> 6 мес - 1 год </c:v>
                </c:pt>
                <c:pt idx="2">
                  <c:v> 2-3 года </c:v>
                </c:pt>
                <c:pt idx="3">
                  <c:v>&gt;3-х лет </c:v>
                </c:pt>
              </c:strCache>
            </c:strRef>
          </c:cat>
          <c:val>
            <c:numRef>
              <c:f>Sheet1!$C$25:$F$25</c:f>
              <c:numCache>
                <c:formatCode>0%</c:formatCode>
                <c:ptCount val="4"/>
                <c:pt idx="0">
                  <c:v>1</c:v>
                </c:pt>
                <c:pt idx="1">
                  <c:v>0.38000000000000006</c:v>
                </c:pt>
                <c:pt idx="2">
                  <c:v>0.24000000000000002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FD-4501-BF56-B15247E21390}"/>
            </c:ext>
          </c:extLst>
        </c:ser>
        <c:dLbls>
          <c:showVal val="1"/>
        </c:dLbls>
        <c:marker val="1"/>
        <c:axId val="90717568"/>
        <c:axId val="90752128"/>
      </c:lineChart>
      <c:catAx>
        <c:axId val="90717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752128"/>
        <c:crosses val="autoZero"/>
        <c:auto val="1"/>
        <c:lblAlgn val="ctr"/>
        <c:lblOffset val="100"/>
      </c:catAx>
      <c:valAx>
        <c:axId val="9075212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9071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chemeClr val="tx1"/>
                </a:solidFill>
              </a:rPr>
              <a:t>Максимально достижимая защита от переломов (%)</a:t>
            </a:r>
            <a:endParaRPr lang="en-US" sz="1400" b="1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3289268305443891E-2"/>
          <c:y val="0.14398857851638405"/>
          <c:w val="0.95127268288003908"/>
          <c:h val="0.63871116419830731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A29-41AD-93E4-F2E79E108C71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29-41AD-93E4-F2E79E108C7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959-472A-9B7B-569F5196712C}"/>
              </c:ext>
            </c:extLst>
          </c:dPt>
          <c:dLbls>
            <c:dLbl>
              <c:idx val="2"/>
              <c:layout>
                <c:manualLayout>
                  <c:x val="5.9669412660345884E-3"/>
                  <c:y val="9.0626601101172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6%</a:t>
                    </a:r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59-472A-9B7B-569F51967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Sheet1!$B$6:$D$6</c:f>
              <c:strCache>
                <c:ptCount val="3"/>
                <c:pt idx="0">
                  <c:v>ни один прием не пропущен</c:v>
                </c:pt>
                <c:pt idx="1">
                  <c:v>пропущен 1 прием в мес</c:v>
                </c:pt>
                <c:pt idx="2">
                  <c:v>более половины приемов пропущено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</c:v>
                </c:pt>
                <c:pt idx="1">
                  <c:v>0.36000000000000004</c:v>
                </c:pt>
                <c:pt idx="2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59-472A-9B7B-569F5196712C}"/>
            </c:ext>
          </c:extLst>
        </c:ser>
        <c:dLbls>
          <c:showVal val="1"/>
        </c:dLbls>
        <c:gapWidth val="41"/>
        <c:axId val="91071616"/>
        <c:axId val="91073152"/>
      </c:barChart>
      <c:catAx>
        <c:axId val="91071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1" i="0" u="none" strike="noStrike" kern="1200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073152"/>
        <c:crosses val="autoZero"/>
        <c:auto val="1"/>
        <c:lblAlgn val="ctr"/>
        <c:lblOffset val="100"/>
      </c:catAx>
      <c:valAx>
        <c:axId val="9107315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910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643090773519376"/>
          <c:y val="9.5014115052267159E-2"/>
          <c:w val="0.89356906167979"/>
          <c:h val="0.6386018265092664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Морфометрические переломы позвонков 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416-40AA-A058-B66DDCEEB559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F4-49B4-97D6-D834F05AD3E6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55F4-49B4-97D6-D834F05AD3E6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45E13D6C-8A04-4697-A517-60A45E517032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F4-49B4-97D6-D834F05AD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Плацебо 0 - 3 гг.</c:v>
                </c:pt>
                <c:pt idx="1">
                  <c:v>ZOL 5 мг 3 г + Плацебо 3 года</c:v>
                </c:pt>
                <c:pt idx="2">
                  <c:v>ZOL 5 мг  6 лет 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0.10900000000000001</c:v>
                </c:pt>
                <c:pt idx="1">
                  <c:v>6.2000000000000006E-2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16-40AA-A058-B66DDCEEB559}"/>
            </c:ext>
          </c:extLst>
        </c:ser>
        <c:dLbls>
          <c:showVal val="1"/>
        </c:dLbls>
        <c:gapWidth val="41"/>
        <c:axId val="97521664"/>
        <c:axId val="97523200"/>
      </c:barChart>
      <c:catAx>
        <c:axId val="97521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523200"/>
        <c:crosses val="autoZero"/>
        <c:auto val="1"/>
        <c:lblAlgn val="ctr"/>
        <c:lblOffset val="100"/>
      </c:catAx>
      <c:valAx>
        <c:axId val="97523200"/>
        <c:scaling>
          <c:orientation val="minMax"/>
        </c:scaling>
        <c:delete val="1"/>
        <c:axPos val="l"/>
        <c:numFmt formatCode="0.00%" sourceLinked="1"/>
        <c:majorTickMark val="none"/>
        <c:tickLblPos val="nextTo"/>
        <c:crossAx val="9752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image" Target="../media/image2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E5416-4E57-401A-8B68-387AB6C88D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6D5432-AB76-424E-B75A-D17AEED99763}">
      <dgm:prSet/>
      <dgm:spPr/>
      <dgm:t>
        <a:bodyPr/>
        <a:lstStyle/>
        <a:p>
          <a:pPr rtl="0"/>
          <a:r>
            <a:rPr lang="ru-RU" b="1" dirty="0" smtClean="0"/>
            <a:t>Низкоэнергетический перелом при исключении других причин</a:t>
          </a:r>
          <a:endParaRPr lang="en-US" dirty="0"/>
        </a:p>
      </dgm:t>
    </dgm:pt>
    <dgm:pt modelId="{4332F017-3CF7-4ED7-844F-C459B1C9FAB8}" type="parTrans" cxnId="{8CE3A0C0-5AE3-4000-B941-E5FE7EFDDB3B}">
      <dgm:prSet/>
      <dgm:spPr/>
      <dgm:t>
        <a:bodyPr/>
        <a:lstStyle/>
        <a:p>
          <a:endParaRPr lang="en-US"/>
        </a:p>
      </dgm:t>
    </dgm:pt>
    <dgm:pt modelId="{3AF7FC18-49D1-41A1-8EEF-260C87B0069B}" type="sibTrans" cxnId="{8CE3A0C0-5AE3-4000-B941-E5FE7EFDDB3B}">
      <dgm:prSet/>
      <dgm:spPr/>
      <dgm:t>
        <a:bodyPr/>
        <a:lstStyle/>
        <a:p>
          <a:endParaRPr lang="en-US"/>
        </a:p>
      </dgm:t>
    </dgm:pt>
    <dgm:pt modelId="{AF991C0A-9F8F-4651-914B-2FFCDB64D707}">
      <dgm:prSet/>
      <dgm:spPr/>
      <dgm:t>
        <a:bodyPr/>
        <a:lstStyle/>
        <a:p>
          <a:pPr rtl="0"/>
          <a:r>
            <a:rPr lang="ru-RU" b="1" dirty="0" smtClean="0"/>
            <a:t>Низкая минеральная плотность кости</a:t>
          </a:r>
          <a:endParaRPr lang="en-US" dirty="0"/>
        </a:p>
      </dgm:t>
    </dgm:pt>
    <dgm:pt modelId="{100F6AC5-5EE8-4907-AE74-63A2DEBB879C}" type="parTrans" cxnId="{016C15A9-11A6-47A4-9887-DEF126AD8576}">
      <dgm:prSet/>
      <dgm:spPr/>
      <dgm:t>
        <a:bodyPr/>
        <a:lstStyle/>
        <a:p>
          <a:endParaRPr lang="en-US"/>
        </a:p>
      </dgm:t>
    </dgm:pt>
    <dgm:pt modelId="{A693F5D4-8DDB-43D2-A07C-C92BC908AF86}" type="sibTrans" cxnId="{016C15A9-11A6-47A4-9887-DEF126AD8576}">
      <dgm:prSet/>
      <dgm:spPr/>
      <dgm:t>
        <a:bodyPr/>
        <a:lstStyle/>
        <a:p>
          <a:endParaRPr lang="en-US"/>
        </a:p>
      </dgm:t>
    </dgm:pt>
    <dgm:pt modelId="{37A00BEF-42CD-48C1-9CBE-FF78C31762A9}">
      <dgm:prSet/>
      <dgm:spPr/>
      <dgm:t>
        <a:bodyPr/>
        <a:lstStyle/>
        <a:p>
          <a:pPr rtl="0"/>
          <a:r>
            <a:rPr lang="ru-RU" b="1" dirty="0" smtClean="0"/>
            <a:t>Высокая 10-летняя вероятность перелома по </a:t>
          </a:r>
          <a:r>
            <a:rPr lang="en-US" b="1" dirty="0" smtClean="0"/>
            <a:t>FRAX</a:t>
          </a:r>
          <a:endParaRPr lang="en-US" dirty="0"/>
        </a:p>
      </dgm:t>
    </dgm:pt>
    <dgm:pt modelId="{87DAEDAB-9C73-4C16-B55B-6EFFE73740A2}" type="parTrans" cxnId="{501175B6-3701-4EDA-8D48-4F42C12F097D}">
      <dgm:prSet/>
      <dgm:spPr/>
      <dgm:t>
        <a:bodyPr/>
        <a:lstStyle/>
        <a:p>
          <a:endParaRPr lang="en-US"/>
        </a:p>
      </dgm:t>
    </dgm:pt>
    <dgm:pt modelId="{F8F05907-47D3-4684-B7C8-F69A1F62C48D}" type="sibTrans" cxnId="{501175B6-3701-4EDA-8D48-4F42C12F097D}">
      <dgm:prSet/>
      <dgm:spPr/>
      <dgm:t>
        <a:bodyPr/>
        <a:lstStyle/>
        <a:p>
          <a:endParaRPr lang="en-US"/>
        </a:p>
      </dgm:t>
    </dgm:pt>
    <dgm:pt modelId="{D21AD190-B7B8-4877-9532-A639B1B911D8}" type="pres">
      <dgm:prSet presAssocID="{079E5416-4E57-401A-8B68-387AB6C88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A81B4-A97A-4940-9653-4474F848A4D2}" type="pres">
      <dgm:prSet presAssocID="{156D5432-AB76-424E-B75A-D17AEED997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CF4FE-6697-44FF-B379-35458BF932E2}" type="pres">
      <dgm:prSet presAssocID="{3AF7FC18-49D1-41A1-8EEF-260C87B0069B}" presName="spacer" presStyleCnt="0"/>
      <dgm:spPr/>
    </dgm:pt>
    <dgm:pt modelId="{F2517D37-6D46-418B-97E4-9474FE71C412}" type="pres">
      <dgm:prSet presAssocID="{AF991C0A-9F8F-4651-914B-2FFCDB64D7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CA6FF-A9BF-40C9-945B-2620B7F96EAA}" type="pres">
      <dgm:prSet presAssocID="{A693F5D4-8DDB-43D2-A07C-C92BC908AF86}" presName="spacer" presStyleCnt="0"/>
      <dgm:spPr/>
    </dgm:pt>
    <dgm:pt modelId="{4AD6FEEB-4AA6-484C-BF58-DD9BFA5C65E1}" type="pres">
      <dgm:prSet presAssocID="{37A00BEF-42CD-48C1-9CBE-FF78C31762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03E62-089F-49FF-B34C-1EC0F501F83E}" type="presOf" srcId="{AF991C0A-9F8F-4651-914B-2FFCDB64D707}" destId="{F2517D37-6D46-418B-97E4-9474FE71C412}" srcOrd="0" destOrd="0" presId="urn:microsoft.com/office/officeart/2005/8/layout/vList2"/>
    <dgm:cxn modelId="{8CE3A0C0-5AE3-4000-B941-E5FE7EFDDB3B}" srcId="{079E5416-4E57-401A-8B68-387AB6C88DD4}" destId="{156D5432-AB76-424E-B75A-D17AEED99763}" srcOrd="0" destOrd="0" parTransId="{4332F017-3CF7-4ED7-844F-C459B1C9FAB8}" sibTransId="{3AF7FC18-49D1-41A1-8EEF-260C87B0069B}"/>
    <dgm:cxn modelId="{2E4DDB41-B4DB-4383-B9E6-2B6E47791061}" type="presOf" srcId="{37A00BEF-42CD-48C1-9CBE-FF78C31762A9}" destId="{4AD6FEEB-4AA6-484C-BF58-DD9BFA5C65E1}" srcOrd="0" destOrd="0" presId="urn:microsoft.com/office/officeart/2005/8/layout/vList2"/>
    <dgm:cxn modelId="{016C15A9-11A6-47A4-9887-DEF126AD8576}" srcId="{079E5416-4E57-401A-8B68-387AB6C88DD4}" destId="{AF991C0A-9F8F-4651-914B-2FFCDB64D707}" srcOrd="1" destOrd="0" parTransId="{100F6AC5-5EE8-4907-AE74-63A2DEBB879C}" sibTransId="{A693F5D4-8DDB-43D2-A07C-C92BC908AF86}"/>
    <dgm:cxn modelId="{AAFB07E3-8579-4A17-A4D8-B513260BAA91}" type="presOf" srcId="{156D5432-AB76-424E-B75A-D17AEED99763}" destId="{548A81B4-A97A-4940-9653-4474F848A4D2}" srcOrd="0" destOrd="0" presId="urn:microsoft.com/office/officeart/2005/8/layout/vList2"/>
    <dgm:cxn modelId="{501175B6-3701-4EDA-8D48-4F42C12F097D}" srcId="{079E5416-4E57-401A-8B68-387AB6C88DD4}" destId="{37A00BEF-42CD-48C1-9CBE-FF78C31762A9}" srcOrd="2" destOrd="0" parTransId="{87DAEDAB-9C73-4C16-B55B-6EFFE73740A2}" sibTransId="{F8F05907-47D3-4684-B7C8-F69A1F62C48D}"/>
    <dgm:cxn modelId="{B8A27A82-2FE3-4A26-B3CD-D5A12FAA0967}" type="presOf" srcId="{079E5416-4E57-401A-8B68-387AB6C88DD4}" destId="{D21AD190-B7B8-4877-9532-A639B1B911D8}" srcOrd="0" destOrd="0" presId="urn:microsoft.com/office/officeart/2005/8/layout/vList2"/>
    <dgm:cxn modelId="{F28E22BA-7C36-4425-A1C0-C6D740B373B5}" type="presParOf" srcId="{D21AD190-B7B8-4877-9532-A639B1B911D8}" destId="{548A81B4-A97A-4940-9653-4474F848A4D2}" srcOrd="0" destOrd="0" presId="urn:microsoft.com/office/officeart/2005/8/layout/vList2"/>
    <dgm:cxn modelId="{B87D3DF8-7B3D-42B2-B22B-6C547FAD2468}" type="presParOf" srcId="{D21AD190-B7B8-4877-9532-A639B1B911D8}" destId="{0FFCF4FE-6697-44FF-B379-35458BF932E2}" srcOrd="1" destOrd="0" presId="urn:microsoft.com/office/officeart/2005/8/layout/vList2"/>
    <dgm:cxn modelId="{8865FA06-505A-47AA-9097-DFE5D9DD05FB}" type="presParOf" srcId="{D21AD190-B7B8-4877-9532-A639B1B911D8}" destId="{F2517D37-6D46-418B-97E4-9474FE71C412}" srcOrd="2" destOrd="0" presId="urn:microsoft.com/office/officeart/2005/8/layout/vList2"/>
    <dgm:cxn modelId="{71590D1D-C501-425C-8E0A-55CAA64AF850}" type="presParOf" srcId="{D21AD190-B7B8-4877-9532-A639B1B911D8}" destId="{E5BCA6FF-A9BF-40C9-945B-2620B7F96EAA}" srcOrd="3" destOrd="0" presId="urn:microsoft.com/office/officeart/2005/8/layout/vList2"/>
    <dgm:cxn modelId="{A91D7C54-7F8E-4553-8E37-8023DD52660D}" type="presParOf" srcId="{D21AD190-B7B8-4877-9532-A639B1B911D8}" destId="{4AD6FEEB-4AA6-484C-BF58-DD9BFA5C65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165DF-FB61-46A0-9503-A4FB67ED25C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D65D76-98C7-4A1B-9168-128637E45E88}">
      <dgm:prSet/>
      <dgm:spPr/>
      <dgm:t>
        <a:bodyPr/>
        <a:lstStyle/>
        <a:p>
          <a:r>
            <a:rPr lang="ru-RU" b="1" dirty="0" err="1" smtClean="0"/>
            <a:t>Антирезорбтивная</a:t>
          </a:r>
          <a:r>
            <a:rPr lang="ru-RU" b="1" dirty="0" smtClean="0"/>
            <a:t> терапия</a:t>
          </a:r>
        </a:p>
        <a:p>
          <a:endParaRPr lang="ru-RU" b="1" dirty="0"/>
        </a:p>
      </dgm:t>
    </dgm:pt>
    <dgm:pt modelId="{84206B03-2F2B-47D7-B6F6-2E085612E6D0}" type="parTrans" cxnId="{61529CCA-4F14-4723-94F5-078FA9383B61}">
      <dgm:prSet/>
      <dgm:spPr/>
      <dgm:t>
        <a:bodyPr/>
        <a:lstStyle/>
        <a:p>
          <a:endParaRPr lang="en-US"/>
        </a:p>
      </dgm:t>
    </dgm:pt>
    <dgm:pt modelId="{F559A69A-61B4-4444-8C4F-CFEBC3B9B95A}" type="sibTrans" cxnId="{61529CCA-4F14-4723-94F5-078FA9383B61}">
      <dgm:prSet/>
      <dgm:spPr/>
      <dgm:t>
        <a:bodyPr/>
        <a:lstStyle/>
        <a:p>
          <a:endParaRPr lang="en-US"/>
        </a:p>
      </dgm:t>
    </dgm:pt>
    <dgm:pt modelId="{370EE519-CDE4-45F0-9971-43CB34F8B556}">
      <dgm:prSet custT="1"/>
      <dgm:spPr/>
      <dgm:t>
        <a:bodyPr/>
        <a:lstStyle/>
        <a:p>
          <a:r>
            <a:rPr lang="ru-RU" sz="1800" b="1" dirty="0" err="1" smtClean="0"/>
            <a:t>Костноанаболи-ческая</a:t>
          </a:r>
          <a:r>
            <a:rPr lang="ru-RU" sz="1800" b="1" dirty="0" smtClean="0"/>
            <a:t> терапия</a:t>
          </a:r>
        </a:p>
      </dgm:t>
    </dgm:pt>
    <dgm:pt modelId="{A82F7A59-5758-4AE5-9467-1C230492E2BB}" type="parTrans" cxnId="{D22FF7E8-E178-43EE-9688-38E94CF48EA9}">
      <dgm:prSet/>
      <dgm:spPr/>
      <dgm:t>
        <a:bodyPr/>
        <a:lstStyle/>
        <a:p>
          <a:endParaRPr lang="en-US"/>
        </a:p>
      </dgm:t>
    </dgm:pt>
    <dgm:pt modelId="{53FB19A4-326A-4C9E-8D2F-5B17CD8FEC31}" type="sibTrans" cxnId="{D22FF7E8-E178-43EE-9688-38E94CF48EA9}">
      <dgm:prSet/>
      <dgm:spPr/>
      <dgm:t>
        <a:bodyPr/>
        <a:lstStyle/>
        <a:p>
          <a:endParaRPr lang="en-US"/>
        </a:p>
      </dgm:t>
    </dgm:pt>
    <dgm:pt modelId="{586B8889-69FB-40BD-B90D-F9E58F77DF05}">
      <dgm:prSet/>
      <dgm:spPr/>
      <dgm:t>
        <a:bodyPr/>
        <a:lstStyle/>
        <a:p>
          <a:r>
            <a:rPr lang="ru-RU" dirty="0" smtClean="0"/>
            <a:t>Паратиреоидный гормон</a:t>
          </a:r>
        </a:p>
        <a:p>
          <a:r>
            <a:rPr lang="ru-RU" dirty="0" smtClean="0"/>
            <a:t>(</a:t>
          </a:r>
          <a:r>
            <a:rPr lang="ru-RU" dirty="0" err="1" smtClean="0"/>
            <a:t>терипаратид</a:t>
          </a:r>
          <a:r>
            <a:rPr lang="ru-RU" dirty="0" smtClean="0"/>
            <a:t>)</a:t>
          </a:r>
          <a:endParaRPr lang="en-US" dirty="0"/>
        </a:p>
      </dgm:t>
    </dgm:pt>
    <dgm:pt modelId="{CE06C2CD-D64E-404D-89F1-B001ACEC6C19}" type="parTrans" cxnId="{C2D84F43-AABB-4B99-BC3C-72EF5F2D5D7C}">
      <dgm:prSet/>
      <dgm:spPr/>
      <dgm:t>
        <a:bodyPr/>
        <a:lstStyle/>
        <a:p>
          <a:endParaRPr lang="en-US"/>
        </a:p>
      </dgm:t>
    </dgm:pt>
    <dgm:pt modelId="{DCEF9642-7FFE-4C8D-8A63-EB2E828DE465}" type="sibTrans" cxnId="{C2D84F43-AABB-4B99-BC3C-72EF5F2D5D7C}">
      <dgm:prSet/>
      <dgm:spPr/>
      <dgm:t>
        <a:bodyPr/>
        <a:lstStyle/>
        <a:p>
          <a:endParaRPr lang="en-US"/>
        </a:p>
      </dgm:t>
    </dgm:pt>
    <dgm:pt modelId="{72B9B14F-70A8-45EF-ABEB-E6583DF4A947}">
      <dgm:prSet/>
      <dgm:spPr/>
      <dgm:t>
        <a:bodyPr/>
        <a:lstStyle/>
        <a:p>
          <a:r>
            <a:rPr lang="ru-RU" dirty="0" err="1" smtClean="0"/>
            <a:t>Бисфосфонаты</a:t>
          </a:r>
          <a:endParaRPr lang="ru-RU" dirty="0" smtClean="0"/>
        </a:p>
        <a:p>
          <a:r>
            <a:rPr lang="ru-RU" dirty="0" smtClean="0"/>
            <a:t>Женские половые гормоны</a:t>
          </a:r>
        </a:p>
        <a:p>
          <a:r>
            <a:rPr lang="ru-RU" dirty="0" smtClean="0"/>
            <a:t>Антитела к </a:t>
          </a:r>
          <a:r>
            <a:rPr lang="en-US" dirty="0" smtClean="0"/>
            <a:t>RANKL</a:t>
          </a:r>
          <a:endParaRPr lang="en-US" dirty="0"/>
        </a:p>
      </dgm:t>
    </dgm:pt>
    <dgm:pt modelId="{A9D0A0DD-C27D-45C9-96E5-D97E4C3B9B72}" type="parTrans" cxnId="{4A981125-9593-43EC-858D-8CC8BE48609E}">
      <dgm:prSet/>
      <dgm:spPr/>
      <dgm:t>
        <a:bodyPr/>
        <a:lstStyle/>
        <a:p>
          <a:endParaRPr lang="en-US"/>
        </a:p>
      </dgm:t>
    </dgm:pt>
    <dgm:pt modelId="{80CD38DF-5702-4C8B-A729-A88D4A465A6F}" type="sibTrans" cxnId="{4A981125-9593-43EC-858D-8CC8BE48609E}">
      <dgm:prSet/>
      <dgm:spPr/>
      <dgm:t>
        <a:bodyPr/>
        <a:lstStyle/>
        <a:p>
          <a:endParaRPr lang="en-US"/>
        </a:p>
      </dgm:t>
    </dgm:pt>
    <dgm:pt modelId="{9728BE29-6986-49AF-8B53-1575A59695E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EA9D6C7-FB41-49EC-9C21-01A0C2A4C29C}" type="sibTrans" cxnId="{24829DE5-2925-4589-828C-EA9A52BE7B29}">
      <dgm:prSet/>
      <dgm:spPr/>
      <dgm:t>
        <a:bodyPr/>
        <a:lstStyle/>
        <a:p>
          <a:endParaRPr lang="en-US"/>
        </a:p>
      </dgm:t>
    </dgm:pt>
    <dgm:pt modelId="{031319E3-130C-4776-B41D-984E5B8F7E4D}" type="parTrans" cxnId="{24829DE5-2925-4589-828C-EA9A52BE7B29}">
      <dgm:prSet/>
      <dgm:spPr/>
      <dgm:t>
        <a:bodyPr/>
        <a:lstStyle/>
        <a:p>
          <a:endParaRPr lang="en-US"/>
        </a:p>
      </dgm:t>
    </dgm:pt>
    <dgm:pt modelId="{C59F06E3-0C67-4B0C-ABE8-B0B016EFB22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1038DFD-01F8-44DA-8444-0E6BCD889A72}" type="sibTrans" cxnId="{530E6A81-C4FA-468D-B6B3-FBEB5979133F}">
      <dgm:prSet/>
      <dgm:spPr/>
      <dgm:t>
        <a:bodyPr/>
        <a:lstStyle/>
        <a:p>
          <a:endParaRPr lang="en-US"/>
        </a:p>
      </dgm:t>
    </dgm:pt>
    <dgm:pt modelId="{5B9F1628-7000-41B4-828C-94867976382E}" type="parTrans" cxnId="{530E6A81-C4FA-468D-B6B3-FBEB5979133F}">
      <dgm:prSet/>
      <dgm:spPr/>
      <dgm:t>
        <a:bodyPr/>
        <a:lstStyle/>
        <a:p>
          <a:endParaRPr lang="en-US"/>
        </a:p>
      </dgm:t>
    </dgm:pt>
    <dgm:pt modelId="{C50917F7-BC2E-4BF6-B9B6-737CA265EF60}" type="pres">
      <dgm:prSet presAssocID="{135165DF-FB61-46A0-9503-A4FB67ED25C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8DCDB3-DCC1-49F1-957C-E3832E5B7225}" type="pres">
      <dgm:prSet presAssocID="{9728BE29-6986-49AF-8B53-1575A59695EB}" presName="posSpace" presStyleCnt="0"/>
      <dgm:spPr/>
    </dgm:pt>
    <dgm:pt modelId="{029C0E29-4227-4888-BD2E-D0BAE92BDDE3}" type="pres">
      <dgm:prSet presAssocID="{9728BE29-6986-49AF-8B53-1575A59695EB}" presName="vertFlow" presStyleCnt="0"/>
      <dgm:spPr/>
    </dgm:pt>
    <dgm:pt modelId="{AD453A39-9EF8-43FD-A7E2-7FFD28404658}" type="pres">
      <dgm:prSet presAssocID="{9728BE29-6986-49AF-8B53-1575A59695EB}" presName="topSpace" presStyleCnt="0"/>
      <dgm:spPr/>
    </dgm:pt>
    <dgm:pt modelId="{2F68EDBB-70B1-4C2E-A5CC-419AFA7199E9}" type="pres">
      <dgm:prSet presAssocID="{9728BE29-6986-49AF-8B53-1575A59695EB}" presName="firstComp" presStyleCnt="0"/>
      <dgm:spPr/>
    </dgm:pt>
    <dgm:pt modelId="{3C0BFB13-81F1-4067-A556-8A57F4BAF0BA}" type="pres">
      <dgm:prSet presAssocID="{9728BE29-6986-49AF-8B53-1575A59695EB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4209879A-7FCC-4FA6-861B-2038E6DBC9DC}" type="pres">
      <dgm:prSet presAssocID="{9728BE29-6986-49AF-8B53-1575A59695E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18D3A-2C1D-440A-B8A9-A819BD8F95DA}" type="pres">
      <dgm:prSet presAssocID="{72B9B14F-70A8-45EF-ABEB-E6583DF4A947}" presName="comp" presStyleCnt="0"/>
      <dgm:spPr/>
    </dgm:pt>
    <dgm:pt modelId="{F150F84D-E3FA-45EF-9560-0C78F6C098AD}" type="pres">
      <dgm:prSet presAssocID="{72B9B14F-70A8-45EF-ABEB-E6583DF4A947}" presName="child" presStyleLbl="bgAccFollowNode1" presStyleIdx="1" presStyleCnt="4" custLinFactNeighborX="81" custLinFactNeighborY="630"/>
      <dgm:spPr/>
      <dgm:t>
        <a:bodyPr/>
        <a:lstStyle/>
        <a:p>
          <a:endParaRPr lang="en-US"/>
        </a:p>
      </dgm:t>
    </dgm:pt>
    <dgm:pt modelId="{927E4BA9-F864-415A-A291-5FB59A9AF0A2}" type="pres">
      <dgm:prSet presAssocID="{72B9B14F-70A8-45EF-ABEB-E6583DF4A94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58D14-7E45-41FA-974F-8C367ED57B0E}" type="pres">
      <dgm:prSet presAssocID="{9728BE29-6986-49AF-8B53-1575A59695EB}" presName="negSpace" presStyleCnt="0"/>
      <dgm:spPr/>
    </dgm:pt>
    <dgm:pt modelId="{450CAEDD-8A48-4105-8EF4-5DF54579C7B6}" type="pres">
      <dgm:prSet presAssocID="{9728BE29-6986-49AF-8B53-1575A59695EB}" presName="circle" presStyleLbl="node1" presStyleIdx="0" presStyleCnt="2" custLinFactNeighborX="2862" custLinFactNeighborY="6440"/>
      <dgm:spPr/>
      <dgm:t>
        <a:bodyPr/>
        <a:lstStyle/>
        <a:p>
          <a:endParaRPr lang="en-US"/>
        </a:p>
      </dgm:t>
    </dgm:pt>
    <dgm:pt modelId="{7208B98F-D3D5-4C09-AACD-608B725C5735}" type="pres">
      <dgm:prSet presAssocID="{2EA9D6C7-FB41-49EC-9C21-01A0C2A4C29C}" presName="transSpace" presStyleCnt="0"/>
      <dgm:spPr/>
    </dgm:pt>
    <dgm:pt modelId="{2E4D8716-5EB6-410F-B64A-5A51BA4BFB73}" type="pres">
      <dgm:prSet presAssocID="{C59F06E3-0C67-4B0C-ABE8-B0B016EFB22F}" presName="posSpace" presStyleCnt="0"/>
      <dgm:spPr/>
    </dgm:pt>
    <dgm:pt modelId="{41A898EB-2C0C-4A9F-8A4F-FB3BB8639D03}" type="pres">
      <dgm:prSet presAssocID="{C59F06E3-0C67-4B0C-ABE8-B0B016EFB22F}" presName="vertFlow" presStyleCnt="0"/>
      <dgm:spPr/>
    </dgm:pt>
    <dgm:pt modelId="{C081524D-95F6-470A-A0B0-5F63E2787FD4}" type="pres">
      <dgm:prSet presAssocID="{C59F06E3-0C67-4B0C-ABE8-B0B016EFB22F}" presName="topSpace" presStyleCnt="0"/>
      <dgm:spPr/>
    </dgm:pt>
    <dgm:pt modelId="{07F1D2F7-7B8E-4BD7-9E09-4A8F09D1C4BF}" type="pres">
      <dgm:prSet presAssocID="{C59F06E3-0C67-4B0C-ABE8-B0B016EFB22F}" presName="firstComp" presStyleCnt="0"/>
      <dgm:spPr/>
    </dgm:pt>
    <dgm:pt modelId="{CAB31E5D-A142-41A1-B8FA-4683C4ED3D58}" type="pres">
      <dgm:prSet presAssocID="{C59F06E3-0C67-4B0C-ABE8-B0B016EFB22F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02FB3222-236E-445A-8AB1-C39CDF3988B5}" type="pres">
      <dgm:prSet presAssocID="{C59F06E3-0C67-4B0C-ABE8-B0B016EFB22F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F0D24-0D3E-48BF-8217-BC66C985727D}" type="pres">
      <dgm:prSet presAssocID="{586B8889-69FB-40BD-B90D-F9E58F77DF05}" presName="comp" presStyleCnt="0"/>
      <dgm:spPr/>
    </dgm:pt>
    <dgm:pt modelId="{70613BC2-93C9-4B42-BB77-DF7AED7B6998}" type="pres">
      <dgm:prSet presAssocID="{586B8889-69FB-40BD-B90D-F9E58F77DF05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19957E19-9174-4750-9A9D-C6D58181B985}" type="pres">
      <dgm:prSet presAssocID="{586B8889-69FB-40BD-B90D-F9E58F77DF0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A0DDF-A3B3-497F-8ADA-A4B9FE24994C}" type="pres">
      <dgm:prSet presAssocID="{C59F06E3-0C67-4B0C-ABE8-B0B016EFB22F}" presName="negSpace" presStyleCnt="0"/>
      <dgm:spPr/>
    </dgm:pt>
    <dgm:pt modelId="{C45623FC-F844-4675-A6CB-71F463200B68}" type="pres">
      <dgm:prSet presAssocID="{C59F06E3-0C67-4B0C-ABE8-B0B016EFB22F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4829DE5-2925-4589-828C-EA9A52BE7B29}" srcId="{135165DF-FB61-46A0-9503-A4FB67ED25C8}" destId="{9728BE29-6986-49AF-8B53-1575A59695EB}" srcOrd="0" destOrd="0" parTransId="{031319E3-130C-4776-B41D-984E5B8F7E4D}" sibTransId="{2EA9D6C7-FB41-49EC-9C21-01A0C2A4C29C}"/>
    <dgm:cxn modelId="{D05BA0C9-B5FD-4C27-A93D-2D6B98DFD944}" type="presOf" srcId="{370EE519-CDE4-45F0-9971-43CB34F8B556}" destId="{02FB3222-236E-445A-8AB1-C39CDF3988B5}" srcOrd="1" destOrd="0" presId="urn:microsoft.com/office/officeart/2005/8/layout/hList9"/>
    <dgm:cxn modelId="{B02B5BB3-8C11-4A8F-A82A-3882758DC61B}" type="presOf" srcId="{370EE519-CDE4-45F0-9971-43CB34F8B556}" destId="{CAB31E5D-A142-41A1-B8FA-4683C4ED3D58}" srcOrd="0" destOrd="0" presId="urn:microsoft.com/office/officeart/2005/8/layout/hList9"/>
    <dgm:cxn modelId="{5997BFC4-2BBF-4C3D-A69A-BE90C2593BAC}" type="presOf" srcId="{B2D65D76-98C7-4A1B-9168-128637E45E88}" destId="{3C0BFB13-81F1-4067-A556-8A57F4BAF0BA}" srcOrd="0" destOrd="0" presId="urn:microsoft.com/office/officeart/2005/8/layout/hList9"/>
    <dgm:cxn modelId="{3AE847BC-862B-4E24-BFFE-3C25E681A7DD}" type="presOf" srcId="{586B8889-69FB-40BD-B90D-F9E58F77DF05}" destId="{19957E19-9174-4750-9A9D-C6D58181B985}" srcOrd="1" destOrd="0" presId="urn:microsoft.com/office/officeart/2005/8/layout/hList9"/>
    <dgm:cxn modelId="{70DD0728-7FF5-4A1B-811E-76B33D678149}" type="presOf" srcId="{72B9B14F-70A8-45EF-ABEB-E6583DF4A947}" destId="{927E4BA9-F864-415A-A291-5FB59A9AF0A2}" srcOrd="1" destOrd="0" presId="urn:microsoft.com/office/officeart/2005/8/layout/hList9"/>
    <dgm:cxn modelId="{C2D84F43-AABB-4B99-BC3C-72EF5F2D5D7C}" srcId="{C59F06E3-0C67-4B0C-ABE8-B0B016EFB22F}" destId="{586B8889-69FB-40BD-B90D-F9E58F77DF05}" srcOrd="1" destOrd="0" parTransId="{CE06C2CD-D64E-404D-89F1-B001ACEC6C19}" sibTransId="{DCEF9642-7FFE-4C8D-8A63-EB2E828DE465}"/>
    <dgm:cxn modelId="{3E4721CE-53C5-4AA8-B469-DF0D77DAF4D6}" type="presOf" srcId="{C59F06E3-0C67-4B0C-ABE8-B0B016EFB22F}" destId="{C45623FC-F844-4675-A6CB-71F463200B68}" srcOrd="0" destOrd="0" presId="urn:microsoft.com/office/officeart/2005/8/layout/hList9"/>
    <dgm:cxn modelId="{EC4618C5-96E9-4FB1-9408-0E2D38979E9B}" type="presOf" srcId="{586B8889-69FB-40BD-B90D-F9E58F77DF05}" destId="{70613BC2-93C9-4B42-BB77-DF7AED7B6998}" srcOrd="0" destOrd="0" presId="urn:microsoft.com/office/officeart/2005/8/layout/hList9"/>
    <dgm:cxn modelId="{D22FF7E8-E178-43EE-9688-38E94CF48EA9}" srcId="{C59F06E3-0C67-4B0C-ABE8-B0B016EFB22F}" destId="{370EE519-CDE4-45F0-9971-43CB34F8B556}" srcOrd="0" destOrd="0" parTransId="{A82F7A59-5758-4AE5-9467-1C230492E2BB}" sibTransId="{53FB19A4-326A-4C9E-8D2F-5B17CD8FEC31}"/>
    <dgm:cxn modelId="{530E6A81-C4FA-468D-B6B3-FBEB5979133F}" srcId="{135165DF-FB61-46A0-9503-A4FB67ED25C8}" destId="{C59F06E3-0C67-4B0C-ABE8-B0B016EFB22F}" srcOrd="1" destOrd="0" parTransId="{5B9F1628-7000-41B4-828C-94867976382E}" sibTransId="{71038DFD-01F8-44DA-8444-0E6BCD889A72}"/>
    <dgm:cxn modelId="{35456245-DA93-4FE8-92F9-98A0AF61688A}" type="presOf" srcId="{135165DF-FB61-46A0-9503-A4FB67ED25C8}" destId="{C50917F7-BC2E-4BF6-B9B6-737CA265EF60}" srcOrd="0" destOrd="0" presId="urn:microsoft.com/office/officeart/2005/8/layout/hList9"/>
    <dgm:cxn modelId="{6F05AEE6-1B20-4D21-9DD5-BE861C00A843}" type="presOf" srcId="{72B9B14F-70A8-45EF-ABEB-E6583DF4A947}" destId="{F150F84D-E3FA-45EF-9560-0C78F6C098AD}" srcOrd="0" destOrd="0" presId="urn:microsoft.com/office/officeart/2005/8/layout/hList9"/>
    <dgm:cxn modelId="{4A981125-9593-43EC-858D-8CC8BE48609E}" srcId="{9728BE29-6986-49AF-8B53-1575A59695EB}" destId="{72B9B14F-70A8-45EF-ABEB-E6583DF4A947}" srcOrd="1" destOrd="0" parTransId="{A9D0A0DD-C27D-45C9-96E5-D97E4C3B9B72}" sibTransId="{80CD38DF-5702-4C8B-A729-A88D4A465A6F}"/>
    <dgm:cxn modelId="{2C023455-E755-429E-BA8A-CEB20CFCFA06}" type="presOf" srcId="{B2D65D76-98C7-4A1B-9168-128637E45E88}" destId="{4209879A-7FCC-4FA6-861B-2038E6DBC9DC}" srcOrd="1" destOrd="0" presId="urn:microsoft.com/office/officeart/2005/8/layout/hList9"/>
    <dgm:cxn modelId="{61529CCA-4F14-4723-94F5-078FA9383B61}" srcId="{9728BE29-6986-49AF-8B53-1575A59695EB}" destId="{B2D65D76-98C7-4A1B-9168-128637E45E88}" srcOrd="0" destOrd="0" parTransId="{84206B03-2F2B-47D7-B6F6-2E085612E6D0}" sibTransId="{F559A69A-61B4-4444-8C4F-CFEBC3B9B95A}"/>
    <dgm:cxn modelId="{855F9DF9-FA07-4681-B73D-84665C8FBA74}" type="presOf" srcId="{9728BE29-6986-49AF-8B53-1575A59695EB}" destId="{450CAEDD-8A48-4105-8EF4-5DF54579C7B6}" srcOrd="0" destOrd="0" presId="urn:microsoft.com/office/officeart/2005/8/layout/hList9"/>
    <dgm:cxn modelId="{002C57BB-A985-4C21-B683-F6F2FA4A0874}" type="presParOf" srcId="{C50917F7-BC2E-4BF6-B9B6-737CA265EF60}" destId="{A88DCDB3-DCC1-49F1-957C-E3832E5B7225}" srcOrd="0" destOrd="0" presId="urn:microsoft.com/office/officeart/2005/8/layout/hList9"/>
    <dgm:cxn modelId="{2A407952-7F9B-4028-8116-45AF6A44D344}" type="presParOf" srcId="{C50917F7-BC2E-4BF6-B9B6-737CA265EF60}" destId="{029C0E29-4227-4888-BD2E-D0BAE92BDDE3}" srcOrd="1" destOrd="0" presId="urn:microsoft.com/office/officeart/2005/8/layout/hList9"/>
    <dgm:cxn modelId="{503551E2-764E-4B7F-9285-B585D6C9C02E}" type="presParOf" srcId="{029C0E29-4227-4888-BD2E-D0BAE92BDDE3}" destId="{AD453A39-9EF8-43FD-A7E2-7FFD28404658}" srcOrd="0" destOrd="0" presId="urn:microsoft.com/office/officeart/2005/8/layout/hList9"/>
    <dgm:cxn modelId="{0970E49B-69B3-445E-8C58-CE40BDADD7AE}" type="presParOf" srcId="{029C0E29-4227-4888-BD2E-D0BAE92BDDE3}" destId="{2F68EDBB-70B1-4C2E-A5CC-419AFA7199E9}" srcOrd="1" destOrd="0" presId="urn:microsoft.com/office/officeart/2005/8/layout/hList9"/>
    <dgm:cxn modelId="{97C30436-3D05-4E74-BD5D-9C9995F42754}" type="presParOf" srcId="{2F68EDBB-70B1-4C2E-A5CC-419AFA7199E9}" destId="{3C0BFB13-81F1-4067-A556-8A57F4BAF0BA}" srcOrd="0" destOrd="0" presId="urn:microsoft.com/office/officeart/2005/8/layout/hList9"/>
    <dgm:cxn modelId="{5298AA98-FBC5-4459-A82B-58D9EE4952CC}" type="presParOf" srcId="{2F68EDBB-70B1-4C2E-A5CC-419AFA7199E9}" destId="{4209879A-7FCC-4FA6-861B-2038E6DBC9DC}" srcOrd="1" destOrd="0" presId="urn:microsoft.com/office/officeart/2005/8/layout/hList9"/>
    <dgm:cxn modelId="{A6AA336A-E6DE-4547-BC35-DEC11C14B416}" type="presParOf" srcId="{029C0E29-4227-4888-BD2E-D0BAE92BDDE3}" destId="{CF918D3A-2C1D-440A-B8A9-A819BD8F95DA}" srcOrd="2" destOrd="0" presId="urn:microsoft.com/office/officeart/2005/8/layout/hList9"/>
    <dgm:cxn modelId="{AD8CFA81-A431-4398-8762-98D7C8B34DD0}" type="presParOf" srcId="{CF918D3A-2C1D-440A-B8A9-A819BD8F95DA}" destId="{F150F84D-E3FA-45EF-9560-0C78F6C098AD}" srcOrd="0" destOrd="0" presId="urn:microsoft.com/office/officeart/2005/8/layout/hList9"/>
    <dgm:cxn modelId="{769FC484-118F-4B19-B253-DD4AD4C7B0B8}" type="presParOf" srcId="{CF918D3A-2C1D-440A-B8A9-A819BD8F95DA}" destId="{927E4BA9-F864-415A-A291-5FB59A9AF0A2}" srcOrd="1" destOrd="0" presId="urn:microsoft.com/office/officeart/2005/8/layout/hList9"/>
    <dgm:cxn modelId="{69345DAE-4D4B-4B81-8A25-264CF54CD8B8}" type="presParOf" srcId="{C50917F7-BC2E-4BF6-B9B6-737CA265EF60}" destId="{E0A58D14-7E45-41FA-974F-8C367ED57B0E}" srcOrd="2" destOrd="0" presId="urn:microsoft.com/office/officeart/2005/8/layout/hList9"/>
    <dgm:cxn modelId="{B6ACC62F-97C0-4CAE-9CF1-53263534479F}" type="presParOf" srcId="{C50917F7-BC2E-4BF6-B9B6-737CA265EF60}" destId="{450CAEDD-8A48-4105-8EF4-5DF54579C7B6}" srcOrd="3" destOrd="0" presId="urn:microsoft.com/office/officeart/2005/8/layout/hList9"/>
    <dgm:cxn modelId="{4C6CC3BC-145E-4FCC-AE9A-7624C9E70025}" type="presParOf" srcId="{C50917F7-BC2E-4BF6-B9B6-737CA265EF60}" destId="{7208B98F-D3D5-4C09-AACD-608B725C5735}" srcOrd="4" destOrd="0" presId="urn:microsoft.com/office/officeart/2005/8/layout/hList9"/>
    <dgm:cxn modelId="{6DC68AA8-CFDA-436F-9C65-068542326510}" type="presParOf" srcId="{C50917F7-BC2E-4BF6-B9B6-737CA265EF60}" destId="{2E4D8716-5EB6-410F-B64A-5A51BA4BFB73}" srcOrd="5" destOrd="0" presId="urn:microsoft.com/office/officeart/2005/8/layout/hList9"/>
    <dgm:cxn modelId="{C4685A75-CC7F-4A18-B4DA-9C0F7B8BE785}" type="presParOf" srcId="{C50917F7-BC2E-4BF6-B9B6-737CA265EF60}" destId="{41A898EB-2C0C-4A9F-8A4F-FB3BB8639D03}" srcOrd="6" destOrd="0" presId="urn:microsoft.com/office/officeart/2005/8/layout/hList9"/>
    <dgm:cxn modelId="{8922A94A-4BA0-4459-98BB-C0CE5136BD93}" type="presParOf" srcId="{41A898EB-2C0C-4A9F-8A4F-FB3BB8639D03}" destId="{C081524D-95F6-470A-A0B0-5F63E2787FD4}" srcOrd="0" destOrd="0" presId="urn:microsoft.com/office/officeart/2005/8/layout/hList9"/>
    <dgm:cxn modelId="{6A6A36DD-B268-4FC1-9FDD-D76F336E27EE}" type="presParOf" srcId="{41A898EB-2C0C-4A9F-8A4F-FB3BB8639D03}" destId="{07F1D2F7-7B8E-4BD7-9E09-4A8F09D1C4BF}" srcOrd="1" destOrd="0" presId="urn:microsoft.com/office/officeart/2005/8/layout/hList9"/>
    <dgm:cxn modelId="{E378CD15-C6D7-4A27-8411-B0DCD57A44A0}" type="presParOf" srcId="{07F1D2F7-7B8E-4BD7-9E09-4A8F09D1C4BF}" destId="{CAB31E5D-A142-41A1-B8FA-4683C4ED3D58}" srcOrd="0" destOrd="0" presId="urn:microsoft.com/office/officeart/2005/8/layout/hList9"/>
    <dgm:cxn modelId="{362A0BA6-9322-4C84-8ED3-1D19CB0E2BB6}" type="presParOf" srcId="{07F1D2F7-7B8E-4BD7-9E09-4A8F09D1C4BF}" destId="{02FB3222-236E-445A-8AB1-C39CDF3988B5}" srcOrd="1" destOrd="0" presId="urn:microsoft.com/office/officeart/2005/8/layout/hList9"/>
    <dgm:cxn modelId="{E5657173-0FBC-4F6B-80CC-59BA555A9EFB}" type="presParOf" srcId="{41A898EB-2C0C-4A9F-8A4F-FB3BB8639D03}" destId="{6B0F0D24-0D3E-48BF-8217-BC66C985727D}" srcOrd="2" destOrd="0" presId="urn:microsoft.com/office/officeart/2005/8/layout/hList9"/>
    <dgm:cxn modelId="{374B5599-019E-4377-AFE9-86CBFB35211D}" type="presParOf" srcId="{6B0F0D24-0D3E-48BF-8217-BC66C985727D}" destId="{70613BC2-93C9-4B42-BB77-DF7AED7B6998}" srcOrd="0" destOrd="0" presId="urn:microsoft.com/office/officeart/2005/8/layout/hList9"/>
    <dgm:cxn modelId="{D40BCDE2-85E9-44B7-B9A5-8EA9CCF0F298}" type="presParOf" srcId="{6B0F0D24-0D3E-48BF-8217-BC66C985727D}" destId="{19957E19-9174-4750-9A9D-C6D58181B985}" srcOrd="1" destOrd="0" presId="urn:microsoft.com/office/officeart/2005/8/layout/hList9"/>
    <dgm:cxn modelId="{1B169F04-ABFB-400A-8F42-72D5D7A45428}" type="presParOf" srcId="{C50917F7-BC2E-4BF6-B9B6-737CA265EF60}" destId="{E09A0DDF-A3B3-497F-8ADA-A4B9FE24994C}" srcOrd="7" destOrd="0" presId="urn:microsoft.com/office/officeart/2005/8/layout/hList9"/>
    <dgm:cxn modelId="{99F8342C-17DB-4381-9251-FE3091102359}" type="presParOf" srcId="{C50917F7-BC2E-4BF6-B9B6-737CA265EF60}" destId="{C45623FC-F844-4675-A6CB-71F463200B6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568FA-DD2D-4F98-B20A-0D132B7C71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7412D-1015-41E5-B348-955DB6D29E02}">
      <dgm:prSet custT="1"/>
      <dgm:spPr/>
      <dgm:t>
        <a:bodyPr/>
        <a:lstStyle/>
        <a:p>
          <a:r>
            <a:rPr lang="ru-RU" sz="1800" b="1" dirty="0" smtClean="0">
              <a:ea typeface="Calibri" panose="020F0502020204030204" pitchFamily="34" charset="0"/>
              <a:cs typeface="Times New Roman" panose="02020603050405020304" pitchFamily="18" charset="0"/>
            </a:rPr>
            <a:t>Один новый низкоэнергетический перелом </a:t>
          </a:r>
          <a:r>
            <a:rPr lang="ru-RU" sz="1800" dirty="0" smtClean="0">
              <a:ea typeface="Calibri" panose="020F0502020204030204" pitchFamily="34" charset="0"/>
              <a:cs typeface="Times New Roman" panose="02020603050405020304" pitchFamily="18" charset="0"/>
            </a:rPr>
            <a:t>при </a:t>
          </a:r>
          <a:r>
            <a:rPr lang="ru-RU" sz="1800" b="1" dirty="0" smtClean="0">
              <a:ea typeface="Calibri" panose="020F0502020204030204" pitchFamily="34" charset="0"/>
              <a:cs typeface="Times New Roman" panose="02020603050405020304" pitchFamily="18" charset="0"/>
            </a:rPr>
            <a:t>снижении МПК </a:t>
          </a:r>
          <a:r>
            <a:rPr lang="ru-RU" sz="1800" dirty="0" smtClean="0">
              <a:ea typeface="Calibri" panose="020F0502020204030204" pitchFamily="34" charset="0"/>
              <a:cs typeface="Times New Roman" panose="02020603050405020304" pitchFamily="18" charset="0"/>
            </a:rPr>
            <a:t>на 4% в общем показателе бедра и/или на 5% в поясничном отделе позвоночника в интервале между двумя последовательными измерениями</a:t>
          </a:r>
          <a:endParaRPr lang="en-US" sz="1800" dirty="0"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A663D7-5129-46AA-BC3E-BC868DD006DB}" type="parTrans" cxnId="{B662C376-5311-4696-A610-C132AD86BAAF}">
      <dgm:prSet/>
      <dgm:spPr/>
      <dgm:t>
        <a:bodyPr/>
        <a:lstStyle/>
        <a:p>
          <a:endParaRPr lang="en-US"/>
        </a:p>
      </dgm:t>
    </dgm:pt>
    <dgm:pt modelId="{4651534F-9D5F-456B-BA34-C13A415007DB}" type="sibTrans" cxnId="{B662C376-5311-4696-A610-C132AD86BAAF}">
      <dgm:prSet/>
      <dgm:spPr/>
      <dgm:t>
        <a:bodyPr/>
        <a:lstStyle/>
        <a:p>
          <a:endParaRPr lang="en-US"/>
        </a:p>
      </dgm:t>
    </dgm:pt>
    <dgm:pt modelId="{566DB317-CF84-48AF-9FEB-C6C1DF4E8B38}">
      <dgm:prSet custT="1"/>
      <dgm:spPr/>
      <dgm:t>
        <a:bodyPr/>
        <a:lstStyle/>
        <a:p>
          <a:r>
            <a:rPr lang="ru-RU" sz="1800" b="1" dirty="0" smtClean="0">
              <a:ea typeface="Calibri" panose="020F0502020204030204" pitchFamily="34" charset="0"/>
              <a:cs typeface="Times New Roman" panose="02020603050405020304" pitchFamily="18" charset="0"/>
            </a:rPr>
            <a:t>Отсутствие снижения маркеров¹ костного метаболизма через 6 мес. лечения хотя бы на 25%</a:t>
          </a:r>
          <a:r>
            <a:rPr lang="ru-RU" sz="1800" dirty="0" smtClean="0">
              <a:ea typeface="Calibri" panose="020F0502020204030204" pitchFamily="34" charset="0"/>
              <a:cs typeface="Times New Roman" panose="02020603050405020304" pitchFamily="18" charset="0"/>
            </a:rPr>
            <a:t> при терапии </a:t>
          </a:r>
          <a:r>
            <a:rPr lang="ru-RU" sz="1800" dirty="0" err="1" smtClean="0">
              <a:ea typeface="Calibri" panose="020F0502020204030204" pitchFamily="34" charset="0"/>
              <a:cs typeface="Times New Roman" panose="02020603050405020304" pitchFamily="18" charset="0"/>
            </a:rPr>
            <a:t>антирезорбтивными</a:t>
          </a:r>
          <a:r>
            <a:rPr lang="ru-RU" sz="1800" dirty="0" smtClean="0">
              <a:ea typeface="Calibri" panose="020F0502020204030204" pitchFamily="34" charset="0"/>
              <a:cs typeface="Times New Roman" panose="02020603050405020304" pitchFamily="18" charset="0"/>
            </a:rPr>
            <a:t> препаратами или повышения на 30% при анаболической терапии в сочетании со снижением МПК</a:t>
          </a:r>
          <a:endParaRPr lang="en-US" sz="18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F893EB4-AE8F-4731-9845-41BDC604FD35}" type="parTrans" cxnId="{69AD6A9E-09C8-4BA8-9C11-1E3100F95400}">
      <dgm:prSet/>
      <dgm:spPr/>
      <dgm:t>
        <a:bodyPr/>
        <a:lstStyle/>
        <a:p>
          <a:endParaRPr lang="en-US"/>
        </a:p>
      </dgm:t>
    </dgm:pt>
    <dgm:pt modelId="{B348B9B7-621E-497F-A6E0-0894F8D77387}" type="sibTrans" cxnId="{69AD6A9E-09C8-4BA8-9C11-1E3100F95400}">
      <dgm:prSet/>
      <dgm:spPr/>
      <dgm:t>
        <a:bodyPr/>
        <a:lstStyle/>
        <a:p>
          <a:endParaRPr lang="en-US"/>
        </a:p>
      </dgm:t>
    </dgm:pt>
    <dgm:pt modelId="{5C1B1BDB-C9E6-417C-86A5-306D9EFAA889}">
      <dgm:prSet custT="1"/>
      <dgm:spPr/>
      <dgm:t>
        <a:bodyPr/>
        <a:lstStyle/>
        <a:p>
          <a:r>
            <a:rPr lang="ru-RU" sz="2000" b="1" dirty="0" smtClean="0">
              <a:ea typeface="Calibri" panose="020F0502020204030204" pitchFamily="34" charset="0"/>
              <a:cs typeface="Times New Roman" panose="02020603050405020304" pitchFamily="18" charset="0"/>
            </a:rPr>
            <a:t>Два и более низкоэнергетических перелома</a:t>
          </a:r>
          <a:r>
            <a:rPr lang="ru-RU" sz="2000" dirty="0" smtClean="0">
              <a:ea typeface="Calibri" panose="020F0502020204030204" pitchFamily="34" charset="0"/>
              <a:cs typeface="Times New Roman" panose="02020603050405020304" pitchFamily="18" charset="0"/>
            </a:rPr>
            <a:t>* за время лечения</a:t>
          </a:r>
          <a:endParaRPr lang="en-US" sz="2000" dirty="0"/>
        </a:p>
      </dgm:t>
    </dgm:pt>
    <dgm:pt modelId="{84C0B5E1-60B2-454B-BEC1-0CE9BB303AF7}" type="parTrans" cxnId="{8BE1DC4E-41BA-40A7-8681-4549EB59FDFB}">
      <dgm:prSet/>
      <dgm:spPr/>
      <dgm:t>
        <a:bodyPr/>
        <a:lstStyle/>
        <a:p>
          <a:endParaRPr lang="en-US"/>
        </a:p>
      </dgm:t>
    </dgm:pt>
    <dgm:pt modelId="{36250658-046B-4B68-8BCF-67A72C370C21}" type="sibTrans" cxnId="{8BE1DC4E-41BA-40A7-8681-4549EB59FDFB}">
      <dgm:prSet/>
      <dgm:spPr/>
      <dgm:t>
        <a:bodyPr/>
        <a:lstStyle/>
        <a:p>
          <a:endParaRPr lang="en-US"/>
        </a:p>
      </dgm:t>
    </dgm:pt>
    <dgm:pt modelId="{3382213D-70F6-48D1-9E3D-D6827EE4B9C4}" type="pres">
      <dgm:prSet presAssocID="{A0C568FA-DD2D-4F98-B20A-0D132B7C71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1CC96-AD03-4857-A14A-2243696CBFA0}" type="pres">
      <dgm:prSet presAssocID="{5C1B1BDB-C9E6-417C-86A5-306D9EFAA8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C9A78-8593-4812-A1DC-0789FBCDEF7D}" type="pres">
      <dgm:prSet presAssocID="{36250658-046B-4B68-8BCF-67A72C370C21}" presName="spacer" presStyleCnt="0"/>
      <dgm:spPr/>
    </dgm:pt>
    <dgm:pt modelId="{04C31233-0CD0-45E0-B8BA-2867C76A9B5E}" type="pres">
      <dgm:prSet presAssocID="{92E7412D-1015-41E5-B348-955DB6D29E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E7D66-E79F-425A-8211-E51F8D3E1963}" type="pres">
      <dgm:prSet presAssocID="{4651534F-9D5F-456B-BA34-C13A415007DB}" presName="spacer" presStyleCnt="0"/>
      <dgm:spPr/>
    </dgm:pt>
    <dgm:pt modelId="{F882A6DA-C54C-4993-882C-59489A302375}" type="pres">
      <dgm:prSet presAssocID="{566DB317-CF84-48AF-9FEB-C6C1DF4E8B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1DC4E-41BA-40A7-8681-4549EB59FDFB}" srcId="{A0C568FA-DD2D-4F98-B20A-0D132B7C7104}" destId="{5C1B1BDB-C9E6-417C-86A5-306D9EFAA889}" srcOrd="0" destOrd="0" parTransId="{84C0B5E1-60B2-454B-BEC1-0CE9BB303AF7}" sibTransId="{36250658-046B-4B68-8BCF-67A72C370C21}"/>
    <dgm:cxn modelId="{AC381BCE-209E-4345-8DEB-1CD35736431D}" type="presOf" srcId="{566DB317-CF84-48AF-9FEB-C6C1DF4E8B38}" destId="{F882A6DA-C54C-4993-882C-59489A302375}" srcOrd="0" destOrd="0" presId="urn:microsoft.com/office/officeart/2005/8/layout/vList2"/>
    <dgm:cxn modelId="{69E499A1-7815-4C96-BF97-873F68533E59}" type="presOf" srcId="{A0C568FA-DD2D-4F98-B20A-0D132B7C7104}" destId="{3382213D-70F6-48D1-9E3D-D6827EE4B9C4}" srcOrd="0" destOrd="0" presId="urn:microsoft.com/office/officeart/2005/8/layout/vList2"/>
    <dgm:cxn modelId="{B662C376-5311-4696-A610-C132AD86BAAF}" srcId="{A0C568FA-DD2D-4F98-B20A-0D132B7C7104}" destId="{92E7412D-1015-41E5-B348-955DB6D29E02}" srcOrd="1" destOrd="0" parTransId="{EAA663D7-5129-46AA-BC3E-BC868DD006DB}" sibTransId="{4651534F-9D5F-456B-BA34-C13A415007DB}"/>
    <dgm:cxn modelId="{BA5C0B70-5807-44D7-8D37-18FCA14BCE92}" type="presOf" srcId="{5C1B1BDB-C9E6-417C-86A5-306D9EFAA889}" destId="{9271CC96-AD03-4857-A14A-2243696CBFA0}" srcOrd="0" destOrd="0" presId="urn:microsoft.com/office/officeart/2005/8/layout/vList2"/>
    <dgm:cxn modelId="{69AD6A9E-09C8-4BA8-9C11-1E3100F95400}" srcId="{A0C568FA-DD2D-4F98-B20A-0D132B7C7104}" destId="{566DB317-CF84-48AF-9FEB-C6C1DF4E8B38}" srcOrd="2" destOrd="0" parTransId="{9F893EB4-AE8F-4731-9845-41BDC604FD35}" sibTransId="{B348B9B7-621E-497F-A6E0-0894F8D77387}"/>
    <dgm:cxn modelId="{63DAC311-3661-4C1F-9BB7-C0CB15205CCA}" type="presOf" srcId="{92E7412D-1015-41E5-B348-955DB6D29E02}" destId="{04C31233-0CD0-45E0-B8BA-2867C76A9B5E}" srcOrd="0" destOrd="0" presId="urn:microsoft.com/office/officeart/2005/8/layout/vList2"/>
    <dgm:cxn modelId="{C5BA3233-299C-45CA-A3D9-3795D5BA40C7}" type="presParOf" srcId="{3382213D-70F6-48D1-9E3D-D6827EE4B9C4}" destId="{9271CC96-AD03-4857-A14A-2243696CBFA0}" srcOrd="0" destOrd="0" presId="urn:microsoft.com/office/officeart/2005/8/layout/vList2"/>
    <dgm:cxn modelId="{4F3F73A4-4782-4567-ABD4-1F1D3F5AF888}" type="presParOf" srcId="{3382213D-70F6-48D1-9E3D-D6827EE4B9C4}" destId="{A71C9A78-8593-4812-A1DC-0789FBCDEF7D}" srcOrd="1" destOrd="0" presId="urn:microsoft.com/office/officeart/2005/8/layout/vList2"/>
    <dgm:cxn modelId="{A9A22A44-0FBE-4ED5-9988-B43581A884EE}" type="presParOf" srcId="{3382213D-70F6-48D1-9E3D-D6827EE4B9C4}" destId="{04C31233-0CD0-45E0-B8BA-2867C76A9B5E}" srcOrd="2" destOrd="0" presId="urn:microsoft.com/office/officeart/2005/8/layout/vList2"/>
    <dgm:cxn modelId="{74803900-CE57-4B74-B5FA-BFA348F54131}" type="presParOf" srcId="{3382213D-70F6-48D1-9E3D-D6827EE4B9C4}" destId="{19EE7D66-E79F-425A-8211-E51F8D3E1963}" srcOrd="3" destOrd="0" presId="urn:microsoft.com/office/officeart/2005/8/layout/vList2"/>
    <dgm:cxn modelId="{25773DD4-124F-4102-BC56-92E979C6E332}" type="presParOf" srcId="{3382213D-70F6-48D1-9E3D-D6827EE4B9C4}" destId="{F882A6DA-C54C-4993-882C-59489A3023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37480F-7DAD-484A-B879-CEFE367705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B9E4B-BFB1-45F0-901C-8069032A769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DED184C-4AD6-40C4-9822-2F1ABE59FCC0}" type="parTrans" cxnId="{CBD517AC-3AC6-4E55-9AD2-6F0C1ABA0D8B}">
      <dgm:prSet/>
      <dgm:spPr/>
      <dgm:t>
        <a:bodyPr/>
        <a:lstStyle/>
        <a:p>
          <a:endParaRPr lang="en-US"/>
        </a:p>
      </dgm:t>
    </dgm:pt>
    <dgm:pt modelId="{8CE80AF4-9A48-4B04-A53F-610C1B18DEDD}" type="sibTrans" cxnId="{CBD517AC-3AC6-4E55-9AD2-6F0C1ABA0D8B}">
      <dgm:prSet/>
      <dgm:spPr/>
      <dgm:t>
        <a:bodyPr/>
        <a:lstStyle/>
        <a:p>
          <a:endParaRPr lang="en-US"/>
        </a:p>
      </dgm:t>
    </dgm:pt>
    <dgm:pt modelId="{46DE8E84-8161-4420-8DB6-C0CBA895EFF2}">
      <dgm:prSet phldrT="[Text]" custT="1"/>
      <dgm:spPr/>
      <dgm:t>
        <a:bodyPr/>
        <a:lstStyle/>
        <a:p>
          <a:r>
            <a:rPr lang="ru-RU" sz="2400" dirty="0" smtClean="0">
              <a:ea typeface="MS PGothic" charset="0"/>
              <a:cs typeface="MS PGothic" charset="0"/>
            </a:rPr>
            <a:t>Слабый </a:t>
          </a:r>
          <a:r>
            <a:rPr lang="ru-RU" sz="2400" dirty="0" err="1" smtClean="0">
              <a:ea typeface="MS PGothic" charset="0"/>
              <a:cs typeface="MS PGothic" charset="0"/>
            </a:rPr>
            <a:t>антирезорбтивный</a:t>
          </a:r>
          <a:r>
            <a:rPr lang="ru-RU" sz="2400" dirty="0" smtClean="0">
              <a:ea typeface="MS PGothic" charset="0"/>
              <a:cs typeface="MS PGothic" charset="0"/>
            </a:rPr>
            <a:t> препарат заменить более сильным из того же класса</a:t>
          </a:r>
          <a:endParaRPr lang="en-US" sz="2400" dirty="0"/>
        </a:p>
      </dgm:t>
    </dgm:pt>
    <dgm:pt modelId="{781EFEF5-7BDD-47EC-A937-275813D2FF4D}" type="parTrans" cxnId="{5FDAB609-472D-46FF-9928-5B4CD6512A28}">
      <dgm:prSet/>
      <dgm:spPr/>
      <dgm:t>
        <a:bodyPr/>
        <a:lstStyle/>
        <a:p>
          <a:endParaRPr lang="en-US"/>
        </a:p>
      </dgm:t>
    </dgm:pt>
    <dgm:pt modelId="{82586EE2-2B2E-4A21-B145-110E657C1413}" type="sibTrans" cxnId="{5FDAB609-472D-46FF-9928-5B4CD6512A28}">
      <dgm:prSet/>
      <dgm:spPr/>
      <dgm:t>
        <a:bodyPr/>
        <a:lstStyle/>
        <a:p>
          <a:endParaRPr lang="en-US"/>
        </a:p>
      </dgm:t>
    </dgm:pt>
    <dgm:pt modelId="{1A769C7B-3800-4A9A-8E44-27C559943D6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11BAB5D-141A-4D34-B930-2F2FA42CA1EE}" type="parTrans" cxnId="{A04179D1-46D4-472D-8DBD-E33ECF51588C}">
      <dgm:prSet/>
      <dgm:spPr/>
      <dgm:t>
        <a:bodyPr/>
        <a:lstStyle/>
        <a:p>
          <a:endParaRPr lang="en-US"/>
        </a:p>
      </dgm:t>
    </dgm:pt>
    <dgm:pt modelId="{1B0D4DDD-6E43-476B-BE85-03A33B139493}" type="sibTrans" cxnId="{A04179D1-46D4-472D-8DBD-E33ECF51588C}">
      <dgm:prSet/>
      <dgm:spPr/>
      <dgm:t>
        <a:bodyPr/>
        <a:lstStyle/>
        <a:p>
          <a:endParaRPr lang="en-US"/>
        </a:p>
      </dgm:t>
    </dgm:pt>
    <dgm:pt modelId="{F3100B52-B674-491F-9F31-8BC7C5C99F9B}">
      <dgm:prSet phldrT="[Text]" custT="1"/>
      <dgm:spPr/>
      <dgm:t>
        <a:bodyPr/>
        <a:lstStyle/>
        <a:p>
          <a:r>
            <a:rPr lang="ru-RU" sz="2400" dirty="0" smtClean="0">
              <a:ea typeface="MS PGothic" charset="0"/>
              <a:cs typeface="MS PGothic" charset="0"/>
            </a:rPr>
            <a:t>Пероральный препарат заменить на инъекционный</a:t>
          </a:r>
          <a:endParaRPr lang="en-US" sz="2400" dirty="0"/>
        </a:p>
      </dgm:t>
    </dgm:pt>
    <dgm:pt modelId="{0BDBF13B-CAA3-4E20-B6B3-0992A3B63B42}" type="parTrans" cxnId="{2334DE47-E7D4-4951-A994-E025EFB1C9A5}">
      <dgm:prSet/>
      <dgm:spPr/>
      <dgm:t>
        <a:bodyPr/>
        <a:lstStyle/>
        <a:p>
          <a:endParaRPr lang="en-US"/>
        </a:p>
      </dgm:t>
    </dgm:pt>
    <dgm:pt modelId="{CCD921C7-7D25-4D28-AE56-362CE3E2FCFB}" type="sibTrans" cxnId="{2334DE47-E7D4-4951-A994-E025EFB1C9A5}">
      <dgm:prSet/>
      <dgm:spPr/>
      <dgm:t>
        <a:bodyPr/>
        <a:lstStyle/>
        <a:p>
          <a:endParaRPr lang="en-US"/>
        </a:p>
      </dgm:t>
    </dgm:pt>
    <dgm:pt modelId="{8840E332-B24B-4BC4-A463-50B4837E3B7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63DADF5-19A3-44AD-B892-BC9C6C49F09F}" type="parTrans" cxnId="{11FBECA8-B9B6-4623-81FE-789182DFFF03}">
      <dgm:prSet/>
      <dgm:spPr/>
      <dgm:t>
        <a:bodyPr/>
        <a:lstStyle/>
        <a:p>
          <a:endParaRPr lang="en-US"/>
        </a:p>
      </dgm:t>
    </dgm:pt>
    <dgm:pt modelId="{7A25E9BD-DECD-4E39-8161-7A793A210558}" type="sibTrans" cxnId="{11FBECA8-B9B6-4623-81FE-789182DFFF03}">
      <dgm:prSet/>
      <dgm:spPr/>
      <dgm:t>
        <a:bodyPr/>
        <a:lstStyle/>
        <a:p>
          <a:endParaRPr lang="en-US"/>
        </a:p>
      </dgm:t>
    </dgm:pt>
    <dgm:pt modelId="{5C21A6B0-1F17-46DF-9B24-67E67736209E}">
      <dgm:prSet phldrT="[Text]" custT="1"/>
      <dgm:spPr/>
      <dgm:t>
        <a:bodyPr/>
        <a:lstStyle/>
        <a:p>
          <a:r>
            <a:rPr lang="ru-RU" sz="2400" dirty="0" smtClean="0">
              <a:ea typeface="MS PGothic" charset="0"/>
              <a:cs typeface="MS PGothic" charset="0"/>
            </a:rPr>
            <a:t>Сильный </a:t>
          </a:r>
          <a:r>
            <a:rPr lang="ru-RU" sz="2400" dirty="0" err="1" smtClean="0">
              <a:ea typeface="MS PGothic" charset="0"/>
              <a:cs typeface="MS PGothic" charset="0"/>
            </a:rPr>
            <a:t>антирезорбтивный</a:t>
          </a:r>
          <a:r>
            <a:rPr lang="ru-RU" sz="2400" dirty="0" smtClean="0">
              <a:ea typeface="MS PGothic" charset="0"/>
              <a:cs typeface="MS PGothic" charset="0"/>
            </a:rPr>
            <a:t> препарат  заменить на анаболический</a:t>
          </a:r>
          <a:endParaRPr lang="en-US" sz="2400" dirty="0"/>
        </a:p>
      </dgm:t>
    </dgm:pt>
    <dgm:pt modelId="{A4C386F3-90BE-4898-9077-5CFCAC44001E}" type="parTrans" cxnId="{9CDD1788-D979-40DE-8D92-046C7C2CDA46}">
      <dgm:prSet/>
      <dgm:spPr/>
      <dgm:t>
        <a:bodyPr/>
        <a:lstStyle/>
        <a:p>
          <a:endParaRPr lang="en-US"/>
        </a:p>
      </dgm:t>
    </dgm:pt>
    <dgm:pt modelId="{B501ABA1-0376-4423-BD76-A7E34D5B4AEC}" type="sibTrans" cxnId="{9CDD1788-D979-40DE-8D92-046C7C2CDA46}">
      <dgm:prSet/>
      <dgm:spPr/>
      <dgm:t>
        <a:bodyPr/>
        <a:lstStyle/>
        <a:p>
          <a:endParaRPr lang="en-US"/>
        </a:p>
      </dgm:t>
    </dgm:pt>
    <dgm:pt modelId="{10BC8DD8-89F8-4BAE-AB94-CFD135B09C69}" type="pres">
      <dgm:prSet presAssocID="{F137480F-7DAD-484A-B879-CEFE367705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8975B2-4FF4-4BA9-B603-0731CA7E4D43}" type="pres">
      <dgm:prSet presAssocID="{334B9E4B-BFB1-45F0-901C-8069032A7694}" presName="composite" presStyleCnt="0"/>
      <dgm:spPr/>
    </dgm:pt>
    <dgm:pt modelId="{1A15BE66-8937-40B8-935D-6D5FC0D71364}" type="pres">
      <dgm:prSet presAssocID="{334B9E4B-BFB1-45F0-901C-8069032A76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5A447-617E-4DAB-9BF6-96B5C0663DDA}" type="pres">
      <dgm:prSet presAssocID="{334B9E4B-BFB1-45F0-901C-8069032A7694}" presName="descendantText" presStyleLbl="alignAcc1" presStyleIdx="0" presStyleCnt="3" custLinFactNeighborX="201" custLinFactNeighborY="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0AF16-DD17-4171-84ED-9F5CBECB25C8}" type="pres">
      <dgm:prSet presAssocID="{8CE80AF4-9A48-4B04-A53F-610C1B18DEDD}" presName="sp" presStyleCnt="0"/>
      <dgm:spPr/>
    </dgm:pt>
    <dgm:pt modelId="{ECEB5569-3AB2-499C-AD15-5590A9FC3DB5}" type="pres">
      <dgm:prSet presAssocID="{1A769C7B-3800-4A9A-8E44-27C559943D64}" presName="composite" presStyleCnt="0"/>
      <dgm:spPr/>
    </dgm:pt>
    <dgm:pt modelId="{F3014223-DCB0-4DBA-B73D-784119A081B4}" type="pres">
      <dgm:prSet presAssocID="{1A769C7B-3800-4A9A-8E44-27C559943D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57CE6-5839-4793-8BE3-AF86B55BF7E8}" type="pres">
      <dgm:prSet presAssocID="{1A769C7B-3800-4A9A-8E44-27C559943D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83F2-EC00-4D86-9041-05046ABF74BF}" type="pres">
      <dgm:prSet presAssocID="{1B0D4DDD-6E43-476B-BE85-03A33B139493}" presName="sp" presStyleCnt="0"/>
      <dgm:spPr/>
    </dgm:pt>
    <dgm:pt modelId="{E06CF9A7-2330-477A-AD3B-1DA98907DEF4}" type="pres">
      <dgm:prSet presAssocID="{8840E332-B24B-4BC4-A463-50B4837E3B7B}" presName="composite" presStyleCnt="0"/>
      <dgm:spPr/>
    </dgm:pt>
    <dgm:pt modelId="{BCE131F9-8C41-45C8-98A1-6EE23B204921}" type="pres">
      <dgm:prSet presAssocID="{8840E332-B24B-4BC4-A463-50B4837E3B7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F7D7F-8E2F-454D-981A-D984961DB2CB}" type="pres">
      <dgm:prSet presAssocID="{8840E332-B24B-4BC4-A463-50B4837E3B7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179D1-46D4-472D-8DBD-E33ECF51588C}" srcId="{F137480F-7DAD-484A-B879-CEFE36770587}" destId="{1A769C7B-3800-4A9A-8E44-27C559943D64}" srcOrd="1" destOrd="0" parTransId="{811BAB5D-141A-4D34-B930-2F2FA42CA1EE}" sibTransId="{1B0D4DDD-6E43-476B-BE85-03A33B139493}"/>
    <dgm:cxn modelId="{CBD517AC-3AC6-4E55-9AD2-6F0C1ABA0D8B}" srcId="{F137480F-7DAD-484A-B879-CEFE36770587}" destId="{334B9E4B-BFB1-45F0-901C-8069032A7694}" srcOrd="0" destOrd="0" parTransId="{BDED184C-4AD6-40C4-9822-2F1ABE59FCC0}" sibTransId="{8CE80AF4-9A48-4B04-A53F-610C1B18DEDD}"/>
    <dgm:cxn modelId="{11FBECA8-B9B6-4623-81FE-789182DFFF03}" srcId="{F137480F-7DAD-484A-B879-CEFE36770587}" destId="{8840E332-B24B-4BC4-A463-50B4837E3B7B}" srcOrd="2" destOrd="0" parTransId="{463DADF5-19A3-44AD-B892-BC9C6C49F09F}" sibTransId="{7A25E9BD-DECD-4E39-8161-7A793A210558}"/>
    <dgm:cxn modelId="{FF685F43-D5A3-4B47-BE94-F12137EF213F}" type="presOf" srcId="{F137480F-7DAD-484A-B879-CEFE36770587}" destId="{10BC8DD8-89F8-4BAE-AB94-CFD135B09C69}" srcOrd="0" destOrd="0" presId="urn:microsoft.com/office/officeart/2005/8/layout/chevron2"/>
    <dgm:cxn modelId="{DEF8646B-EC02-44FA-9FFD-2A8BE28427F5}" type="presOf" srcId="{46DE8E84-8161-4420-8DB6-C0CBA895EFF2}" destId="{D2F5A447-617E-4DAB-9BF6-96B5C0663DDA}" srcOrd="0" destOrd="0" presId="urn:microsoft.com/office/officeart/2005/8/layout/chevron2"/>
    <dgm:cxn modelId="{2334DE47-E7D4-4951-A994-E025EFB1C9A5}" srcId="{1A769C7B-3800-4A9A-8E44-27C559943D64}" destId="{F3100B52-B674-491F-9F31-8BC7C5C99F9B}" srcOrd="0" destOrd="0" parTransId="{0BDBF13B-CAA3-4E20-B6B3-0992A3B63B42}" sibTransId="{CCD921C7-7D25-4D28-AE56-362CE3E2FCFB}"/>
    <dgm:cxn modelId="{D0E0EA32-5800-46D9-8FDA-3CE9F6052937}" type="presOf" srcId="{F3100B52-B674-491F-9F31-8BC7C5C99F9B}" destId="{62657CE6-5839-4793-8BE3-AF86B55BF7E8}" srcOrd="0" destOrd="0" presId="urn:microsoft.com/office/officeart/2005/8/layout/chevron2"/>
    <dgm:cxn modelId="{9CDD1788-D979-40DE-8D92-046C7C2CDA46}" srcId="{8840E332-B24B-4BC4-A463-50B4837E3B7B}" destId="{5C21A6B0-1F17-46DF-9B24-67E67736209E}" srcOrd="0" destOrd="0" parTransId="{A4C386F3-90BE-4898-9077-5CFCAC44001E}" sibTransId="{B501ABA1-0376-4423-BD76-A7E34D5B4AEC}"/>
    <dgm:cxn modelId="{8213FC12-EF95-406A-A4CC-9C05B3C3A1B6}" type="presOf" srcId="{8840E332-B24B-4BC4-A463-50B4837E3B7B}" destId="{BCE131F9-8C41-45C8-98A1-6EE23B204921}" srcOrd="0" destOrd="0" presId="urn:microsoft.com/office/officeart/2005/8/layout/chevron2"/>
    <dgm:cxn modelId="{CF75B450-6FC7-420C-AAB2-90AA88220076}" type="presOf" srcId="{5C21A6B0-1F17-46DF-9B24-67E67736209E}" destId="{843F7D7F-8E2F-454D-981A-D984961DB2CB}" srcOrd="0" destOrd="0" presId="urn:microsoft.com/office/officeart/2005/8/layout/chevron2"/>
    <dgm:cxn modelId="{464BE0D0-FC42-4789-BBA2-7797F191CA8C}" type="presOf" srcId="{334B9E4B-BFB1-45F0-901C-8069032A7694}" destId="{1A15BE66-8937-40B8-935D-6D5FC0D71364}" srcOrd="0" destOrd="0" presId="urn:microsoft.com/office/officeart/2005/8/layout/chevron2"/>
    <dgm:cxn modelId="{43F4D9DA-A51E-4477-8FC5-B42A0F454D33}" type="presOf" srcId="{1A769C7B-3800-4A9A-8E44-27C559943D64}" destId="{F3014223-DCB0-4DBA-B73D-784119A081B4}" srcOrd="0" destOrd="0" presId="urn:microsoft.com/office/officeart/2005/8/layout/chevron2"/>
    <dgm:cxn modelId="{5FDAB609-472D-46FF-9928-5B4CD6512A28}" srcId="{334B9E4B-BFB1-45F0-901C-8069032A7694}" destId="{46DE8E84-8161-4420-8DB6-C0CBA895EFF2}" srcOrd="0" destOrd="0" parTransId="{781EFEF5-7BDD-47EC-A937-275813D2FF4D}" sibTransId="{82586EE2-2B2E-4A21-B145-110E657C1413}"/>
    <dgm:cxn modelId="{238B6358-1ECC-475D-8198-FFB8EDCE38E7}" type="presParOf" srcId="{10BC8DD8-89F8-4BAE-AB94-CFD135B09C69}" destId="{1B8975B2-4FF4-4BA9-B603-0731CA7E4D43}" srcOrd="0" destOrd="0" presId="urn:microsoft.com/office/officeart/2005/8/layout/chevron2"/>
    <dgm:cxn modelId="{6D588EB0-96A2-4D19-B04C-D6EDEF4BCEA3}" type="presParOf" srcId="{1B8975B2-4FF4-4BA9-B603-0731CA7E4D43}" destId="{1A15BE66-8937-40B8-935D-6D5FC0D71364}" srcOrd="0" destOrd="0" presId="urn:microsoft.com/office/officeart/2005/8/layout/chevron2"/>
    <dgm:cxn modelId="{D7EC0A20-2416-461E-BB51-5CDE0F7FB10D}" type="presParOf" srcId="{1B8975B2-4FF4-4BA9-B603-0731CA7E4D43}" destId="{D2F5A447-617E-4DAB-9BF6-96B5C0663DDA}" srcOrd="1" destOrd="0" presId="urn:microsoft.com/office/officeart/2005/8/layout/chevron2"/>
    <dgm:cxn modelId="{0593C7C1-F983-4C49-AD1A-158541DB558B}" type="presParOf" srcId="{10BC8DD8-89F8-4BAE-AB94-CFD135B09C69}" destId="{8760AF16-DD17-4171-84ED-9F5CBECB25C8}" srcOrd="1" destOrd="0" presId="urn:microsoft.com/office/officeart/2005/8/layout/chevron2"/>
    <dgm:cxn modelId="{63269AC1-EF1E-4C07-BB2F-9BC6FAB88B54}" type="presParOf" srcId="{10BC8DD8-89F8-4BAE-AB94-CFD135B09C69}" destId="{ECEB5569-3AB2-499C-AD15-5590A9FC3DB5}" srcOrd="2" destOrd="0" presId="urn:microsoft.com/office/officeart/2005/8/layout/chevron2"/>
    <dgm:cxn modelId="{D3740130-BE4D-499B-A63E-D4BE2FD99E23}" type="presParOf" srcId="{ECEB5569-3AB2-499C-AD15-5590A9FC3DB5}" destId="{F3014223-DCB0-4DBA-B73D-784119A081B4}" srcOrd="0" destOrd="0" presId="urn:microsoft.com/office/officeart/2005/8/layout/chevron2"/>
    <dgm:cxn modelId="{2E9F8E19-1FBE-49FE-8049-9E5984B50866}" type="presParOf" srcId="{ECEB5569-3AB2-499C-AD15-5590A9FC3DB5}" destId="{62657CE6-5839-4793-8BE3-AF86B55BF7E8}" srcOrd="1" destOrd="0" presId="urn:microsoft.com/office/officeart/2005/8/layout/chevron2"/>
    <dgm:cxn modelId="{6EF3943E-8164-4979-B9B0-120AF565FDA1}" type="presParOf" srcId="{10BC8DD8-89F8-4BAE-AB94-CFD135B09C69}" destId="{EF7883F2-EC00-4D86-9041-05046ABF74BF}" srcOrd="3" destOrd="0" presId="urn:microsoft.com/office/officeart/2005/8/layout/chevron2"/>
    <dgm:cxn modelId="{00C37431-9C80-449E-B2F0-AF489CD3F884}" type="presParOf" srcId="{10BC8DD8-89F8-4BAE-AB94-CFD135B09C69}" destId="{E06CF9A7-2330-477A-AD3B-1DA98907DEF4}" srcOrd="4" destOrd="0" presId="urn:microsoft.com/office/officeart/2005/8/layout/chevron2"/>
    <dgm:cxn modelId="{21E6CF49-FCB0-4F4A-A2BA-5A71197CDE3D}" type="presParOf" srcId="{E06CF9A7-2330-477A-AD3B-1DA98907DEF4}" destId="{BCE131F9-8C41-45C8-98A1-6EE23B204921}" srcOrd="0" destOrd="0" presId="urn:microsoft.com/office/officeart/2005/8/layout/chevron2"/>
    <dgm:cxn modelId="{2CBC3453-871E-42F4-B8B7-9C6553802C4F}" type="presParOf" srcId="{E06CF9A7-2330-477A-AD3B-1DA98907DEF4}" destId="{843F7D7F-8E2F-454D-981A-D984961DB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24BBB8-8BC5-43F9-8A07-99819125B447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</dgm:pt>
    <dgm:pt modelId="{D59A6FD0-7253-47AE-88B6-253014039310}">
      <dgm:prSet phldrT="[Text]" custT="1"/>
      <dgm:spPr>
        <a:ln w="19050">
          <a:solidFill>
            <a:schemeClr val="accent3"/>
          </a:solidFill>
          <a:prstDash val="solid"/>
        </a:ln>
      </dgm:spPr>
      <dgm:t>
        <a:bodyPr/>
        <a:lstStyle/>
        <a:p>
          <a:r>
            <a:rPr lang="ru-RU" sz="1400" dirty="0" smtClean="0"/>
            <a:t>Акласта</a:t>
          </a:r>
          <a:r>
            <a:rPr lang="ru-RU" sz="1400" baseline="30000" dirty="0" smtClean="0"/>
            <a:t>®</a:t>
          </a:r>
          <a:endParaRPr lang="en-US" sz="1400" baseline="30000" dirty="0" smtClean="0"/>
        </a:p>
      </dgm:t>
    </dgm:pt>
    <dgm:pt modelId="{9644ACCD-8532-42BA-9A38-FD492D9046CA}" type="parTrans" cxnId="{CBFE9C23-6AFA-4A0A-AD68-26755BE3FCF0}">
      <dgm:prSet/>
      <dgm:spPr/>
      <dgm:t>
        <a:bodyPr/>
        <a:lstStyle/>
        <a:p>
          <a:endParaRPr lang="en-US"/>
        </a:p>
      </dgm:t>
    </dgm:pt>
    <dgm:pt modelId="{4FF28B7F-5821-41C6-BF28-3E454F363A0A}" type="sibTrans" cxnId="{CBFE9C23-6AFA-4A0A-AD68-26755BE3FCF0}">
      <dgm:prSet/>
      <dgm:spPr/>
      <dgm:t>
        <a:bodyPr/>
        <a:lstStyle/>
        <a:p>
          <a:endParaRPr lang="en-US"/>
        </a:p>
      </dgm:t>
    </dgm:pt>
    <dgm:pt modelId="{A38BA129-3E09-4892-94D3-EC6868C57EF4}">
      <dgm:prSet phldrT="[Text]" custT="1"/>
      <dgm:spPr>
        <a:ln w="12700">
          <a:noFill/>
          <a:prstDash val="sysDot"/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Раствор</a:t>
          </a:r>
          <a:r>
            <a:rPr lang="ru-RU" sz="1200" dirty="0" smtClean="0"/>
            <a:t> для инфузий</a:t>
          </a:r>
        </a:p>
        <a:p>
          <a:r>
            <a:rPr lang="ru-RU" sz="1200" dirty="0" smtClean="0"/>
            <a:t>5 мг/ 100 мл</a:t>
          </a:r>
          <a:endParaRPr lang="en-US" sz="1200" dirty="0" smtClean="0"/>
        </a:p>
      </dgm:t>
    </dgm:pt>
    <dgm:pt modelId="{17B08A99-5F09-42FB-A415-0F0EFC6282B6}" type="parTrans" cxnId="{E35827BF-9ED3-43A0-9819-5E460AAD424C}">
      <dgm:prSet/>
      <dgm:spPr/>
      <dgm:t>
        <a:bodyPr/>
        <a:lstStyle/>
        <a:p>
          <a:endParaRPr lang="en-US"/>
        </a:p>
      </dgm:t>
    </dgm:pt>
    <dgm:pt modelId="{77ADD733-B908-48E3-91B5-A5065F062468}" type="sibTrans" cxnId="{E35827BF-9ED3-43A0-9819-5E460AAD424C}">
      <dgm:prSet/>
      <dgm:spPr/>
      <dgm:t>
        <a:bodyPr/>
        <a:lstStyle/>
        <a:p>
          <a:endParaRPr lang="en-US"/>
        </a:p>
      </dgm:t>
    </dgm:pt>
    <dgm:pt modelId="{A031A8EC-145D-4846-BAE0-24947E4DAF4E}">
      <dgm:prSet phldrT="[Text]" custT="1"/>
      <dgm:spPr>
        <a:ln w="12700">
          <a:noFill/>
          <a:prstDash val="sysDot"/>
        </a:ln>
      </dgm:spPr>
      <dgm:t>
        <a:bodyPr/>
        <a:lstStyle/>
        <a:p>
          <a:r>
            <a:rPr lang="ru-RU" sz="1400" dirty="0" smtClean="0"/>
            <a:t>Один раз в год. Продолжительность инфузии – не менее 15 мин</a:t>
          </a:r>
          <a:endParaRPr lang="en-US" sz="1400" dirty="0" smtClean="0"/>
        </a:p>
      </dgm:t>
    </dgm:pt>
    <dgm:pt modelId="{9FEF9156-8F68-4256-9D9A-5D9C7B970167}" type="parTrans" cxnId="{369A51EB-3AB3-4271-9CF3-D5A67584C379}">
      <dgm:prSet/>
      <dgm:spPr/>
      <dgm:t>
        <a:bodyPr/>
        <a:lstStyle/>
        <a:p>
          <a:endParaRPr lang="en-US"/>
        </a:p>
      </dgm:t>
    </dgm:pt>
    <dgm:pt modelId="{21CBF289-B8AE-477F-A51B-187EAD1C7979}" type="sibTrans" cxnId="{369A51EB-3AB3-4271-9CF3-D5A67584C379}">
      <dgm:prSet/>
      <dgm:spPr/>
      <dgm:t>
        <a:bodyPr/>
        <a:lstStyle/>
        <a:p>
          <a:endParaRPr lang="en-US"/>
        </a:p>
      </dgm:t>
    </dgm:pt>
    <dgm:pt modelId="{0B8056D3-B495-46BD-8A18-081EB75A76DD}" type="pres">
      <dgm:prSet presAssocID="{1924BBB8-8BC5-43F9-8A07-99819125B447}" presName="linear" presStyleCnt="0">
        <dgm:presLayoutVars>
          <dgm:dir/>
          <dgm:resizeHandles val="exact"/>
        </dgm:presLayoutVars>
      </dgm:prSet>
      <dgm:spPr/>
    </dgm:pt>
    <dgm:pt modelId="{9B780689-6E63-4587-BEF4-B3D276741301}" type="pres">
      <dgm:prSet presAssocID="{D59A6FD0-7253-47AE-88B6-253014039310}" presName="comp" presStyleCnt="0"/>
      <dgm:spPr/>
    </dgm:pt>
    <dgm:pt modelId="{6D04FD5A-E237-4039-B8B9-DE529C90F07B}" type="pres">
      <dgm:prSet presAssocID="{D59A6FD0-7253-47AE-88B6-253014039310}" presName="box" presStyleLbl="node1" presStyleIdx="0" presStyleCnt="3"/>
      <dgm:spPr/>
      <dgm:t>
        <a:bodyPr/>
        <a:lstStyle/>
        <a:p>
          <a:endParaRPr lang="en-US"/>
        </a:p>
      </dgm:t>
    </dgm:pt>
    <dgm:pt modelId="{F53AB649-989A-47B9-880E-DFED8A8212E7}" type="pres">
      <dgm:prSet presAssocID="{D59A6FD0-7253-47AE-88B6-25301403931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9000" b="-59000"/>
          </a:stretch>
        </a:blipFill>
        <a:ln>
          <a:noFill/>
        </a:ln>
      </dgm:spPr>
    </dgm:pt>
    <dgm:pt modelId="{3050139C-7F35-4D3E-9696-EF2EE646EEBA}" type="pres">
      <dgm:prSet presAssocID="{D59A6FD0-7253-47AE-88B6-25301403931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35702-D2D9-471C-84F0-B1AEA8ADF69F}" type="pres">
      <dgm:prSet presAssocID="{4FF28B7F-5821-41C6-BF28-3E454F363A0A}" presName="spacer" presStyleCnt="0"/>
      <dgm:spPr/>
    </dgm:pt>
    <dgm:pt modelId="{00EB847A-80D0-4059-B6FA-753CFCCD74E1}" type="pres">
      <dgm:prSet presAssocID="{A38BA129-3E09-4892-94D3-EC6868C57EF4}" presName="comp" presStyleCnt="0"/>
      <dgm:spPr/>
    </dgm:pt>
    <dgm:pt modelId="{4A0909BD-930C-43DD-B83D-020DE8A7DCAB}" type="pres">
      <dgm:prSet presAssocID="{A38BA129-3E09-4892-94D3-EC6868C57EF4}" presName="box" presStyleLbl="node1" presStyleIdx="1" presStyleCnt="3"/>
      <dgm:spPr/>
      <dgm:t>
        <a:bodyPr/>
        <a:lstStyle/>
        <a:p>
          <a:endParaRPr lang="en-US"/>
        </a:p>
      </dgm:t>
    </dgm:pt>
    <dgm:pt modelId="{33CE1B52-827F-463B-A1AD-09D77B36F7A5}" type="pres">
      <dgm:prSet presAssocID="{A38BA129-3E09-4892-94D3-EC6868C57EF4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9000" b="-59000"/>
          </a:stretch>
        </a:blipFill>
        <a:ln>
          <a:noFill/>
        </a:ln>
      </dgm:spPr>
    </dgm:pt>
    <dgm:pt modelId="{1E5D4B34-C977-435C-BCDF-3A98901E1123}" type="pres">
      <dgm:prSet presAssocID="{A38BA129-3E09-4892-94D3-EC6868C57E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7A3A7-271F-4FA7-8489-31AA73442BBB}" type="pres">
      <dgm:prSet presAssocID="{77ADD733-B908-48E3-91B5-A5065F062468}" presName="spacer" presStyleCnt="0"/>
      <dgm:spPr/>
    </dgm:pt>
    <dgm:pt modelId="{F763C9AD-53DB-4150-B320-42691B050004}" type="pres">
      <dgm:prSet presAssocID="{A031A8EC-145D-4846-BAE0-24947E4DAF4E}" presName="comp" presStyleCnt="0"/>
      <dgm:spPr/>
    </dgm:pt>
    <dgm:pt modelId="{3500754F-9CEF-4CB2-9E25-ADDB5D62A6AB}" type="pres">
      <dgm:prSet presAssocID="{A031A8EC-145D-4846-BAE0-24947E4DAF4E}" presName="box" presStyleLbl="node1" presStyleIdx="2" presStyleCnt="3"/>
      <dgm:spPr/>
      <dgm:t>
        <a:bodyPr/>
        <a:lstStyle/>
        <a:p>
          <a:endParaRPr lang="en-US"/>
        </a:p>
      </dgm:t>
    </dgm:pt>
    <dgm:pt modelId="{06D87695-5948-41DA-88D6-57A35A1C162A}" type="pres">
      <dgm:prSet presAssocID="{A031A8EC-145D-4846-BAE0-24947E4DAF4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  <a:ln>
          <a:noFill/>
        </a:ln>
      </dgm:spPr>
    </dgm:pt>
    <dgm:pt modelId="{82B6768D-DCDF-4AFE-8EFF-DC70C62491CF}" type="pres">
      <dgm:prSet presAssocID="{A031A8EC-145D-4846-BAE0-24947E4DAF4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EDCA2E-3FA0-4632-927C-269FFE6CD863}" type="presOf" srcId="{A031A8EC-145D-4846-BAE0-24947E4DAF4E}" destId="{3500754F-9CEF-4CB2-9E25-ADDB5D62A6AB}" srcOrd="0" destOrd="0" presId="urn:microsoft.com/office/officeart/2005/8/layout/vList4#1"/>
    <dgm:cxn modelId="{5424EE67-D079-47A1-98BD-858D7938410E}" type="presOf" srcId="{D59A6FD0-7253-47AE-88B6-253014039310}" destId="{3050139C-7F35-4D3E-9696-EF2EE646EEBA}" srcOrd="1" destOrd="0" presId="urn:microsoft.com/office/officeart/2005/8/layout/vList4#1"/>
    <dgm:cxn modelId="{29CD4C45-B302-4E11-AF86-E84138E97989}" type="presOf" srcId="{A38BA129-3E09-4892-94D3-EC6868C57EF4}" destId="{1E5D4B34-C977-435C-BCDF-3A98901E1123}" srcOrd="1" destOrd="0" presId="urn:microsoft.com/office/officeart/2005/8/layout/vList4#1"/>
    <dgm:cxn modelId="{E35827BF-9ED3-43A0-9819-5E460AAD424C}" srcId="{1924BBB8-8BC5-43F9-8A07-99819125B447}" destId="{A38BA129-3E09-4892-94D3-EC6868C57EF4}" srcOrd="1" destOrd="0" parTransId="{17B08A99-5F09-42FB-A415-0F0EFC6282B6}" sibTransId="{77ADD733-B908-48E3-91B5-A5065F062468}"/>
    <dgm:cxn modelId="{83B7A0EA-3ECB-4CF7-981F-5B5C28548F0D}" type="presOf" srcId="{D59A6FD0-7253-47AE-88B6-253014039310}" destId="{6D04FD5A-E237-4039-B8B9-DE529C90F07B}" srcOrd="0" destOrd="0" presId="urn:microsoft.com/office/officeart/2005/8/layout/vList4#1"/>
    <dgm:cxn modelId="{369A51EB-3AB3-4271-9CF3-D5A67584C379}" srcId="{1924BBB8-8BC5-43F9-8A07-99819125B447}" destId="{A031A8EC-145D-4846-BAE0-24947E4DAF4E}" srcOrd="2" destOrd="0" parTransId="{9FEF9156-8F68-4256-9D9A-5D9C7B970167}" sibTransId="{21CBF289-B8AE-477F-A51B-187EAD1C7979}"/>
    <dgm:cxn modelId="{7FF9A0E9-45D3-4A6B-8FBB-A54BCB12CDE2}" type="presOf" srcId="{A38BA129-3E09-4892-94D3-EC6868C57EF4}" destId="{4A0909BD-930C-43DD-B83D-020DE8A7DCAB}" srcOrd="0" destOrd="0" presId="urn:microsoft.com/office/officeart/2005/8/layout/vList4#1"/>
    <dgm:cxn modelId="{CBFE9C23-6AFA-4A0A-AD68-26755BE3FCF0}" srcId="{1924BBB8-8BC5-43F9-8A07-99819125B447}" destId="{D59A6FD0-7253-47AE-88B6-253014039310}" srcOrd="0" destOrd="0" parTransId="{9644ACCD-8532-42BA-9A38-FD492D9046CA}" sibTransId="{4FF28B7F-5821-41C6-BF28-3E454F363A0A}"/>
    <dgm:cxn modelId="{C48B1901-58BA-4D82-903F-549D038C30CA}" type="presOf" srcId="{A031A8EC-145D-4846-BAE0-24947E4DAF4E}" destId="{82B6768D-DCDF-4AFE-8EFF-DC70C62491CF}" srcOrd="1" destOrd="0" presId="urn:microsoft.com/office/officeart/2005/8/layout/vList4#1"/>
    <dgm:cxn modelId="{EC86A038-9DE0-4B37-85CF-93CCC47D79B6}" type="presOf" srcId="{1924BBB8-8BC5-43F9-8A07-99819125B447}" destId="{0B8056D3-B495-46BD-8A18-081EB75A76DD}" srcOrd="0" destOrd="0" presId="urn:microsoft.com/office/officeart/2005/8/layout/vList4#1"/>
    <dgm:cxn modelId="{CB338F64-54A6-4FDB-A033-757318B90F8B}" type="presParOf" srcId="{0B8056D3-B495-46BD-8A18-081EB75A76DD}" destId="{9B780689-6E63-4587-BEF4-B3D276741301}" srcOrd="0" destOrd="0" presId="urn:microsoft.com/office/officeart/2005/8/layout/vList4#1"/>
    <dgm:cxn modelId="{ACF03664-C3FC-420F-B4E6-42F3242F31BB}" type="presParOf" srcId="{9B780689-6E63-4587-BEF4-B3D276741301}" destId="{6D04FD5A-E237-4039-B8B9-DE529C90F07B}" srcOrd="0" destOrd="0" presId="urn:microsoft.com/office/officeart/2005/8/layout/vList4#1"/>
    <dgm:cxn modelId="{6E0D8539-77B3-4D36-84E1-01BDBC2899DF}" type="presParOf" srcId="{9B780689-6E63-4587-BEF4-B3D276741301}" destId="{F53AB649-989A-47B9-880E-DFED8A8212E7}" srcOrd="1" destOrd="0" presId="urn:microsoft.com/office/officeart/2005/8/layout/vList4#1"/>
    <dgm:cxn modelId="{FF6BF5D8-E097-464C-A246-15982BE61814}" type="presParOf" srcId="{9B780689-6E63-4587-BEF4-B3D276741301}" destId="{3050139C-7F35-4D3E-9696-EF2EE646EEBA}" srcOrd="2" destOrd="0" presId="urn:microsoft.com/office/officeart/2005/8/layout/vList4#1"/>
    <dgm:cxn modelId="{A4BD766D-61F4-408C-8609-E1E4A76A3DA8}" type="presParOf" srcId="{0B8056D3-B495-46BD-8A18-081EB75A76DD}" destId="{3B735702-D2D9-471C-84F0-B1AEA8ADF69F}" srcOrd="1" destOrd="0" presId="urn:microsoft.com/office/officeart/2005/8/layout/vList4#1"/>
    <dgm:cxn modelId="{A4A20FDF-C2FB-400C-8448-AC8BB232D513}" type="presParOf" srcId="{0B8056D3-B495-46BD-8A18-081EB75A76DD}" destId="{00EB847A-80D0-4059-B6FA-753CFCCD74E1}" srcOrd="2" destOrd="0" presId="urn:microsoft.com/office/officeart/2005/8/layout/vList4#1"/>
    <dgm:cxn modelId="{5209A7BD-3E5B-46BE-9898-8895A4B914E9}" type="presParOf" srcId="{00EB847A-80D0-4059-B6FA-753CFCCD74E1}" destId="{4A0909BD-930C-43DD-B83D-020DE8A7DCAB}" srcOrd="0" destOrd="0" presId="urn:microsoft.com/office/officeart/2005/8/layout/vList4#1"/>
    <dgm:cxn modelId="{8509B6A4-EA35-43BC-BD9E-72AE27DF2003}" type="presParOf" srcId="{00EB847A-80D0-4059-B6FA-753CFCCD74E1}" destId="{33CE1B52-827F-463B-A1AD-09D77B36F7A5}" srcOrd="1" destOrd="0" presId="urn:microsoft.com/office/officeart/2005/8/layout/vList4#1"/>
    <dgm:cxn modelId="{781B7950-2F98-4106-A126-72BB3D96D23A}" type="presParOf" srcId="{00EB847A-80D0-4059-B6FA-753CFCCD74E1}" destId="{1E5D4B34-C977-435C-BCDF-3A98901E1123}" srcOrd="2" destOrd="0" presId="urn:microsoft.com/office/officeart/2005/8/layout/vList4#1"/>
    <dgm:cxn modelId="{3F6CC197-0B32-45E0-B567-D4E508615AB2}" type="presParOf" srcId="{0B8056D3-B495-46BD-8A18-081EB75A76DD}" destId="{9297A3A7-271F-4FA7-8489-31AA73442BBB}" srcOrd="3" destOrd="0" presId="urn:microsoft.com/office/officeart/2005/8/layout/vList4#1"/>
    <dgm:cxn modelId="{E39D43BD-F870-4E47-812B-556314C31C50}" type="presParOf" srcId="{0B8056D3-B495-46BD-8A18-081EB75A76DD}" destId="{F763C9AD-53DB-4150-B320-42691B050004}" srcOrd="4" destOrd="0" presId="urn:microsoft.com/office/officeart/2005/8/layout/vList4#1"/>
    <dgm:cxn modelId="{C4DB2A43-C5BC-4517-AB06-0BEB7A26EA79}" type="presParOf" srcId="{F763C9AD-53DB-4150-B320-42691B050004}" destId="{3500754F-9CEF-4CB2-9E25-ADDB5D62A6AB}" srcOrd="0" destOrd="0" presId="urn:microsoft.com/office/officeart/2005/8/layout/vList4#1"/>
    <dgm:cxn modelId="{B26AA7E4-B7F0-4FE1-9EC3-0E5008AC7332}" type="presParOf" srcId="{F763C9AD-53DB-4150-B320-42691B050004}" destId="{06D87695-5948-41DA-88D6-57A35A1C162A}" srcOrd="1" destOrd="0" presId="urn:microsoft.com/office/officeart/2005/8/layout/vList4#1"/>
    <dgm:cxn modelId="{B6345E54-AED9-4DB0-B095-D7F773DC4E76}" type="presParOf" srcId="{F763C9AD-53DB-4150-B320-42691B050004}" destId="{82B6768D-DCDF-4AFE-8EFF-DC70C62491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8F6727-FA38-4875-A444-29777C5A39F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1EA844-783F-4995-A43E-81386E8A28D5}">
      <dgm:prSet/>
      <dgm:spPr/>
      <dgm:t>
        <a:bodyPr/>
        <a:lstStyle/>
        <a:p>
          <a:pPr rtl="0"/>
          <a:r>
            <a:rPr lang="ru-RU" b="1" dirty="0" smtClean="0"/>
            <a:t>Класс-эффект</a:t>
          </a:r>
          <a:r>
            <a:rPr lang="ru-RU" dirty="0" smtClean="0"/>
            <a:t> для </a:t>
          </a:r>
          <a:r>
            <a:rPr lang="ru-RU" dirty="0" err="1" smtClean="0"/>
            <a:t>аминобисфосфонатов</a:t>
          </a:r>
          <a:endParaRPr lang="en-US" dirty="0"/>
        </a:p>
      </dgm:t>
    </dgm:pt>
    <dgm:pt modelId="{35BC4EE6-62F1-4A89-B5CB-63408C91C3CC}" type="parTrans" cxnId="{46262D58-76C8-4325-990C-11ED7386E1CE}">
      <dgm:prSet/>
      <dgm:spPr/>
      <dgm:t>
        <a:bodyPr/>
        <a:lstStyle/>
        <a:p>
          <a:endParaRPr lang="en-US"/>
        </a:p>
      </dgm:t>
    </dgm:pt>
    <dgm:pt modelId="{F4AC0044-3011-49E3-8417-D700C0919D42}" type="sibTrans" cxnId="{46262D58-76C8-4325-990C-11ED7386E1CE}">
      <dgm:prSet/>
      <dgm:spPr/>
      <dgm:t>
        <a:bodyPr/>
        <a:lstStyle/>
        <a:p>
          <a:endParaRPr lang="en-US"/>
        </a:p>
      </dgm:t>
    </dgm:pt>
    <dgm:pt modelId="{0BCD28D2-9DAF-4B1B-8DF1-6696D047A10D}">
      <dgm:prSet/>
      <dgm:spPr/>
      <dgm:t>
        <a:bodyPr/>
        <a:lstStyle/>
        <a:p>
          <a:pPr rtl="0"/>
          <a:r>
            <a:rPr lang="ru-RU" smtClean="0"/>
            <a:t>Возникают в течение 48-72 часов после введения </a:t>
          </a:r>
          <a:endParaRPr lang="en-US"/>
        </a:p>
      </dgm:t>
    </dgm:pt>
    <dgm:pt modelId="{DDEE4135-56B3-4A9A-A95A-CEAE429B0A91}" type="parTrans" cxnId="{F95806AA-6EC8-4535-A5B4-9EE1C0A2C2C4}">
      <dgm:prSet/>
      <dgm:spPr/>
      <dgm:t>
        <a:bodyPr/>
        <a:lstStyle/>
        <a:p>
          <a:endParaRPr lang="en-US"/>
        </a:p>
      </dgm:t>
    </dgm:pt>
    <dgm:pt modelId="{E51A135A-EDCA-460E-9CCC-7A0289BBE63B}" type="sibTrans" cxnId="{F95806AA-6EC8-4535-A5B4-9EE1C0A2C2C4}">
      <dgm:prSet/>
      <dgm:spPr/>
      <dgm:t>
        <a:bodyPr/>
        <a:lstStyle/>
        <a:p>
          <a:endParaRPr lang="en-US"/>
        </a:p>
      </dgm:t>
    </dgm:pt>
    <dgm:pt modelId="{EADAA78C-33C5-4EA3-94D4-61616525BA7D}">
      <dgm:prSet/>
      <dgm:spPr/>
      <dgm:t>
        <a:bodyPr/>
        <a:lstStyle/>
        <a:p>
          <a:pPr rtl="0"/>
          <a:r>
            <a:rPr lang="ru-RU" dirty="0" smtClean="0"/>
            <a:t>Большинство из них </a:t>
          </a:r>
          <a:r>
            <a:rPr lang="ru-RU" b="1" dirty="0" smtClean="0"/>
            <a:t>слабо или умеренно выражены </a:t>
          </a:r>
          <a:endParaRPr lang="en-US" b="1" dirty="0"/>
        </a:p>
      </dgm:t>
    </dgm:pt>
    <dgm:pt modelId="{EBA9A6C1-92B7-4EED-9738-3F7B01DF91C3}" type="parTrans" cxnId="{4512F0B4-0862-4785-9222-90FF85A162F9}">
      <dgm:prSet/>
      <dgm:spPr/>
      <dgm:t>
        <a:bodyPr/>
        <a:lstStyle/>
        <a:p>
          <a:endParaRPr lang="en-US"/>
        </a:p>
      </dgm:t>
    </dgm:pt>
    <dgm:pt modelId="{13763BA1-16E2-4CA6-B878-34EB073AEF36}" type="sibTrans" cxnId="{4512F0B4-0862-4785-9222-90FF85A162F9}">
      <dgm:prSet/>
      <dgm:spPr/>
      <dgm:t>
        <a:bodyPr/>
        <a:lstStyle/>
        <a:p>
          <a:endParaRPr lang="en-US"/>
        </a:p>
      </dgm:t>
    </dgm:pt>
    <dgm:pt modelId="{87858FEC-6077-4BEC-9725-4946BEAEC814}">
      <dgm:prSet/>
      <dgm:spPr/>
      <dgm:t>
        <a:bodyPr/>
        <a:lstStyle/>
        <a:p>
          <a:pPr rtl="0"/>
          <a:r>
            <a:rPr lang="ru-RU" dirty="0" smtClean="0"/>
            <a:t>Симптомы </a:t>
          </a:r>
          <a:r>
            <a:rPr lang="ru-RU" dirty="0" err="1" smtClean="0"/>
            <a:t>постдозовых</a:t>
          </a:r>
          <a:r>
            <a:rPr lang="ru-RU" dirty="0" smtClean="0"/>
            <a:t> реакций </a:t>
          </a:r>
          <a:r>
            <a:rPr lang="ru-RU" b="1" dirty="0" smtClean="0"/>
            <a:t>имеют транзиторный характер</a:t>
          </a:r>
          <a:endParaRPr lang="en-US" b="1" dirty="0"/>
        </a:p>
      </dgm:t>
    </dgm:pt>
    <dgm:pt modelId="{A1438FA6-B08B-4BF0-A4FE-2EF7320FAC8E}" type="parTrans" cxnId="{71C5645F-49E4-4B4D-8774-C86F42369765}">
      <dgm:prSet/>
      <dgm:spPr/>
      <dgm:t>
        <a:bodyPr/>
        <a:lstStyle/>
        <a:p>
          <a:endParaRPr lang="en-US"/>
        </a:p>
      </dgm:t>
    </dgm:pt>
    <dgm:pt modelId="{0B55FE35-195A-4981-85F7-A1F0871114FF}" type="sibTrans" cxnId="{71C5645F-49E4-4B4D-8774-C86F42369765}">
      <dgm:prSet/>
      <dgm:spPr/>
      <dgm:t>
        <a:bodyPr/>
        <a:lstStyle/>
        <a:p>
          <a:endParaRPr lang="en-US"/>
        </a:p>
      </dgm:t>
    </dgm:pt>
    <dgm:pt modelId="{126567E7-E6C2-44E6-82CC-8049F0A967CD}">
      <dgm:prSet/>
      <dgm:spPr/>
      <dgm:t>
        <a:bodyPr/>
        <a:lstStyle/>
        <a:p>
          <a:pPr rtl="0"/>
          <a:r>
            <a:rPr lang="ru-RU" b="1" dirty="0" smtClean="0"/>
            <a:t>Проходят в большинстве случаев в течение 3-х дней </a:t>
          </a:r>
          <a:r>
            <a:rPr lang="ru-RU" dirty="0" smtClean="0"/>
            <a:t>с момента появления и не требуют лечения</a:t>
          </a:r>
          <a:endParaRPr lang="en-US" dirty="0"/>
        </a:p>
      </dgm:t>
    </dgm:pt>
    <dgm:pt modelId="{049A8B77-8A37-4227-9A6E-C8F92F84ADBB}" type="parTrans" cxnId="{F3E76409-F57D-4173-800C-632A692E40D3}">
      <dgm:prSet/>
      <dgm:spPr/>
      <dgm:t>
        <a:bodyPr/>
        <a:lstStyle/>
        <a:p>
          <a:endParaRPr lang="en-US"/>
        </a:p>
      </dgm:t>
    </dgm:pt>
    <dgm:pt modelId="{2D5169F5-E674-4846-8DFD-A2D5F85257D6}" type="sibTrans" cxnId="{F3E76409-F57D-4173-800C-632A692E40D3}">
      <dgm:prSet/>
      <dgm:spPr/>
      <dgm:t>
        <a:bodyPr/>
        <a:lstStyle/>
        <a:p>
          <a:endParaRPr lang="en-US"/>
        </a:p>
      </dgm:t>
    </dgm:pt>
    <dgm:pt modelId="{6390832B-F3B4-4788-9534-9A13BEE96564}">
      <dgm:prSet/>
      <dgm:spPr/>
      <dgm:t>
        <a:bodyPr/>
        <a:lstStyle/>
        <a:p>
          <a:pPr rtl="0"/>
          <a:r>
            <a:rPr lang="ru-RU" b="1" dirty="0" smtClean="0"/>
            <a:t>При повторном введении </a:t>
          </a:r>
          <a:r>
            <a:rPr lang="ru-RU" dirty="0" smtClean="0"/>
            <a:t>препарата частота встречаемости данных НР </a:t>
          </a:r>
          <a:r>
            <a:rPr lang="ru-RU" b="1" dirty="0" smtClean="0"/>
            <a:t>значительно уменьшалась </a:t>
          </a:r>
          <a:endParaRPr lang="en-US" b="1" dirty="0"/>
        </a:p>
      </dgm:t>
    </dgm:pt>
    <dgm:pt modelId="{B35A27FB-1666-448C-A6AB-49804F8CCF2B}" type="parTrans" cxnId="{77AF7CBF-DD6C-4FEB-B746-1A4640F5027A}">
      <dgm:prSet/>
      <dgm:spPr/>
      <dgm:t>
        <a:bodyPr/>
        <a:lstStyle/>
        <a:p>
          <a:endParaRPr lang="en-US"/>
        </a:p>
      </dgm:t>
    </dgm:pt>
    <dgm:pt modelId="{5D261960-53CA-4B31-9D1F-794C41DB2FE3}" type="sibTrans" cxnId="{77AF7CBF-DD6C-4FEB-B746-1A4640F5027A}">
      <dgm:prSet/>
      <dgm:spPr/>
      <dgm:t>
        <a:bodyPr/>
        <a:lstStyle/>
        <a:p>
          <a:endParaRPr lang="en-US"/>
        </a:p>
      </dgm:t>
    </dgm:pt>
    <dgm:pt modelId="{F0E5C99C-8B16-42CB-A5AA-85B8D7094D74}">
      <dgm:prSet/>
      <dgm:spPr/>
      <dgm:t>
        <a:bodyPr/>
        <a:lstStyle/>
        <a:p>
          <a:pPr rtl="0"/>
          <a:r>
            <a:rPr lang="ru-RU" smtClean="0"/>
            <a:t>Характеризуются снижением лимфоцитов, эозинофилов и повышением С-РБ, ИЛ-6 и ФНО -α</a:t>
          </a:r>
          <a:endParaRPr lang="en-US"/>
        </a:p>
      </dgm:t>
    </dgm:pt>
    <dgm:pt modelId="{F82C8D2B-C82C-48E2-8307-079E22BB9C44}" type="parTrans" cxnId="{F7C5CC05-C38D-4D4B-BBE8-EF738B34D463}">
      <dgm:prSet/>
      <dgm:spPr/>
      <dgm:t>
        <a:bodyPr/>
        <a:lstStyle/>
        <a:p>
          <a:endParaRPr lang="en-US"/>
        </a:p>
      </dgm:t>
    </dgm:pt>
    <dgm:pt modelId="{2CF6647E-0DA6-427C-96CC-46B5E08F74E0}" type="sibTrans" cxnId="{F7C5CC05-C38D-4D4B-BBE8-EF738B34D463}">
      <dgm:prSet/>
      <dgm:spPr/>
      <dgm:t>
        <a:bodyPr/>
        <a:lstStyle/>
        <a:p>
          <a:endParaRPr lang="en-US"/>
        </a:p>
      </dgm:t>
    </dgm:pt>
    <dgm:pt modelId="{FF2757DD-221B-445E-A731-CEE07225DDFA}" type="pres">
      <dgm:prSet presAssocID="{BD8F6727-FA38-4875-A444-29777C5A39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32D42A-EEC9-41B2-B3DC-C5B6FED7DE9B}" type="pres">
      <dgm:prSet presAssocID="{6A1EA844-783F-4995-A43E-81386E8A28D5}" presName="parentText" presStyleLbl="node1" presStyleIdx="0" presStyleCnt="7" custLinFactNeighborX="-867" custLinFactNeighborY="213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82E2A-6EE0-4E95-BCF7-774A0844C57F}" type="pres">
      <dgm:prSet presAssocID="{F4AC0044-3011-49E3-8417-D700C0919D42}" presName="spacer" presStyleCnt="0"/>
      <dgm:spPr/>
      <dgm:t>
        <a:bodyPr/>
        <a:lstStyle/>
        <a:p>
          <a:endParaRPr lang="en-US"/>
        </a:p>
      </dgm:t>
    </dgm:pt>
    <dgm:pt modelId="{BA4BF520-0CA3-4D84-9B99-24B3D0C4FD70}" type="pres">
      <dgm:prSet presAssocID="{0BCD28D2-9DAF-4B1B-8DF1-6696D047A10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02D65-363D-49B9-8631-106F0DA75590}" type="pres">
      <dgm:prSet presAssocID="{E51A135A-EDCA-460E-9CCC-7A0289BBE63B}" presName="spacer" presStyleCnt="0"/>
      <dgm:spPr/>
      <dgm:t>
        <a:bodyPr/>
        <a:lstStyle/>
        <a:p>
          <a:endParaRPr lang="en-US"/>
        </a:p>
      </dgm:t>
    </dgm:pt>
    <dgm:pt modelId="{105DAEF2-3A17-47AC-97F3-E250F47CDC01}" type="pres">
      <dgm:prSet presAssocID="{EADAA78C-33C5-4EA3-94D4-61616525BA7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AD31F-1F4D-4B59-9C1E-A40C5672DA84}" type="pres">
      <dgm:prSet presAssocID="{13763BA1-16E2-4CA6-B878-34EB073AEF36}" presName="spacer" presStyleCnt="0"/>
      <dgm:spPr/>
      <dgm:t>
        <a:bodyPr/>
        <a:lstStyle/>
        <a:p>
          <a:endParaRPr lang="en-US"/>
        </a:p>
      </dgm:t>
    </dgm:pt>
    <dgm:pt modelId="{DFC1020C-2AF8-4252-AA1B-AAD934B05813}" type="pres">
      <dgm:prSet presAssocID="{87858FEC-6077-4BEC-9725-4946BEAEC81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6F3F-19E0-4B72-99EC-DD5BAAEB3DB8}" type="pres">
      <dgm:prSet presAssocID="{0B55FE35-195A-4981-85F7-A1F0871114FF}" presName="spacer" presStyleCnt="0"/>
      <dgm:spPr/>
      <dgm:t>
        <a:bodyPr/>
        <a:lstStyle/>
        <a:p>
          <a:endParaRPr lang="en-US"/>
        </a:p>
      </dgm:t>
    </dgm:pt>
    <dgm:pt modelId="{71D0D893-1361-4BFA-9E3E-59398EB52ED3}" type="pres">
      <dgm:prSet presAssocID="{126567E7-E6C2-44E6-82CC-8049F0A967C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2A427-15E9-48CF-A4A4-B11D79D841C7}" type="pres">
      <dgm:prSet presAssocID="{2D5169F5-E674-4846-8DFD-A2D5F85257D6}" presName="spacer" presStyleCnt="0"/>
      <dgm:spPr/>
      <dgm:t>
        <a:bodyPr/>
        <a:lstStyle/>
        <a:p>
          <a:endParaRPr lang="en-US"/>
        </a:p>
      </dgm:t>
    </dgm:pt>
    <dgm:pt modelId="{75F0710F-8B90-48F5-9C00-F0682D48CEE3}" type="pres">
      <dgm:prSet presAssocID="{6390832B-F3B4-4788-9534-9A13BEE9656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4D595-0734-4541-8C60-141BF4C4D0C5}" type="pres">
      <dgm:prSet presAssocID="{5D261960-53CA-4B31-9D1F-794C41DB2FE3}" presName="spacer" presStyleCnt="0"/>
      <dgm:spPr/>
      <dgm:t>
        <a:bodyPr/>
        <a:lstStyle/>
        <a:p>
          <a:endParaRPr lang="en-US"/>
        </a:p>
      </dgm:t>
    </dgm:pt>
    <dgm:pt modelId="{954725A6-5544-4867-BAFC-315FEE5044EE}" type="pres">
      <dgm:prSet presAssocID="{F0E5C99C-8B16-42CB-A5AA-85B8D7094D7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62D58-76C8-4325-990C-11ED7386E1CE}" srcId="{BD8F6727-FA38-4875-A444-29777C5A39F7}" destId="{6A1EA844-783F-4995-A43E-81386E8A28D5}" srcOrd="0" destOrd="0" parTransId="{35BC4EE6-62F1-4A89-B5CB-63408C91C3CC}" sibTransId="{F4AC0044-3011-49E3-8417-D700C0919D42}"/>
    <dgm:cxn modelId="{77AF7CBF-DD6C-4FEB-B746-1A4640F5027A}" srcId="{BD8F6727-FA38-4875-A444-29777C5A39F7}" destId="{6390832B-F3B4-4788-9534-9A13BEE96564}" srcOrd="5" destOrd="0" parTransId="{B35A27FB-1666-448C-A6AB-49804F8CCF2B}" sibTransId="{5D261960-53CA-4B31-9D1F-794C41DB2FE3}"/>
    <dgm:cxn modelId="{00CBA292-2FDF-4CDB-A736-4B952F2BC1B3}" type="presOf" srcId="{0BCD28D2-9DAF-4B1B-8DF1-6696D047A10D}" destId="{BA4BF520-0CA3-4D84-9B99-24B3D0C4FD70}" srcOrd="0" destOrd="0" presId="urn:microsoft.com/office/officeart/2005/8/layout/vList2"/>
    <dgm:cxn modelId="{B6F93365-4133-40CA-BF17-BD48AAA786C5}" type="presOf" srcId="{BD8F6727-FA38-4875-A444-29777C5A39F7}" destId="{FF2757DD-221B-445E-A731-CEE07225DDFA}" srcOrd="0" destOrd="0" presId="urn:microsoft.com/office/officeart/2005/8/layout/vList2"/>
    <dgm:cxn modelId="{C6D1005B-56F7-4EB5-8E51-BDE9FF314C33}" type="presOf" srcId="{6A1EA844-783F-4995-A43E-81386E8A28D5}" destId="{CE32D42A-EEC9-41B2-B3DC-C5B6FED7DE9B}" srcOrd="0" destOrd="0" presId="urn:microsoft.com/office/officeart/2005/8/layout/vList2"/>
    <dgm:cxn modelId="{71C5645F-49E4-4B4D-8774-C86F42369765}" srcId="{BD8F6727-FA38-4875-A444-29777C5A39F7}" destId="{87858FEC-6077-4BEC-9725-4946BEAEC814}" srcOrd="3" destOrd="0" parTransId="{A1438FA6-B08B-4BF0-A4FE-2EF7320FAC8E}" sibTransId="{0B55FE35-195A-4981-85F7-A1F0871114FF}"/>
    <dgm:cxn modelId="{D093B49A-7609-49DA-BD94-FD6D41E85B10}" type="presOf" srcId="{F0E5C99C-8B16-42CB-A5AA-85B8D7094D74}" destId="{954725A6-5544-4867-BAFC-315FEE5044EE}" srcOrd="0" destOrd="0" presId="urn:microsoft.com/office/officeart/2005/8/layout/vList2"/>
    <dgm:cxn modelId="{F95806AA-6EC8-4535-A5B4-9EE1C0A2C2C4}" srcId="{BD8F6727-FA38-4875-A444-29777C5A39F7}" destId="{0BCD28D2-9DAF-4B1B-8DF1-6696D047A10D}" srcOrd="1" destOrd="0" parTransId="{DDEE4135-56B3-4A9A-A95A-CEAE429B0A91}" sibTransId="{E51A135A-EDCA-460E-9CCC-7A0289BBE63B}"/>
    <dgm:cxn modelId="{54389C53-DA5A-4AB5-979C-F14F8A549BDB}" type="presOf" srcId="{87858FEC-6077-4BEC-9725-4946BEAEC814}" destId="{DFC1020C-2AF8-4252-AA1B-AAD934B05813}" srcOrd="0" destOrd="0" presId="urn:microsoft.com/office/officeart/2005/8/layout/vList2"/>
    <dgm:cxn modelId="{31A0F65B-E4DD-47DC-BDD0-D8EA2153DB75}" type="presOf" srcId="{126567E7-E6C2-44E6-82CC-8049F0A967CD}" destId="{71D0D893-1361-4BFA-9E3E-59398EB52ED3}" srcOrd="0" destOrd="0" presId="urn:microsoft.com/office/officeart/2005/8/layout/vList2"/>
    <dgm:cxn modelId="{4512F0B4-0862-4785-9222-90FF85A162F9}" srcId="{BD8F6727-FA38-4875-A444-29777C5A39F7}" destId="{EADAA78C-33C5-4EA3-94D4-61616525BA7D}" srcOrd="2" destOrd="0" parTransId="{EBA9A6C1-92B7-4EED-9738-3F7B01DF91C3}" sibTransId="{13763BA1-16E2-4CA6-B878-34EB073AEF36}"/>
    <dgm:cxn modelId="{F7C5CC05-C38D-4D4B-BBE8-EF738B34D463}" srcId="{BD8F6727-FA38-4875-A444-29777C5A39F7}" destId="{F0E5C99C-8B16-42CB-A5AA-85B8D7094D74}" srcOrd="6" destOrd="0" parTransId="{F82C8D2B-C82C-48E2-8307-079E22BB9C44}" sibTransId="{2CF6647E-0DA6-427C-96CC-46B5E08F74E0}"/>
    <dgm:cxn modelId="{F3E76409-F57D-4173-800C-632A692E40D3}" srcId="{BD8F6727-FA38-4875-A444-29777C5A39F7}" destId="{126567E7-E6C2-44E6-82CC-8049F0A967CD}" srcOrd="4" destOrd="0" parTransId="{049A8B77-8A37-4227-9A6E-C8F92F84ADBB}" sibTransId="{2D5169F5-E674-4846-8DFD-A2D5F85257D6}"/>
    <dgm:cxn modelId="{294F01F5-A97C-4B1D-BEEE-C63FB71EABD0}" type="presOf" srcId="{EADAA78C-33C5-4EA3-94D4-61616525BA7D}" destId="{105DAEF2-3A17-47AC-97F3-E250F47CDC01}" srcOrd="0" destOrd="0" presId="urn:microsoft.com/office/officeart/2005/8/layout/vList2"/>
    <dgm:cxn modelId="{E76C766B-B845-413F-AE96-72BF32335E75}" type="presOf" srcId="{6390832B-F3B4-4788-9534-9A13BEE96564}" destId="{75F0710F-8B90-48F5-9C00-F0682D48CEE3}" srcOrd="0" destOrd="0" presId="urn:microsoft.com/office/officeart/2005/8/layout/vList2"/>
    <dgm:cxn modelId="{A759CE27-9FD9-4EB2-ABBC-B6082FF0D050}" type="presParOf" srcId="{FF2757DD-221B-445E-A731-CEE07225DDFA}" destId="{CE32D42A-EEC9-41B2-B3DC-C5B6FED7DE9B}" srcOrd="0" destOrd="0" presId="urn:microsoft.com/office/officeart/2005/8/layout/vList2"/>
    <dgm:cxn modelId="{E5F156C6-1DF4-45B5-808E-28C337083949}" type="presParOf" srcId="{FF2757DD-221B-445E-A731-CEE07225DDFA}" destId="{E7F82E2A-6EE0-4E95-BCF7-774A0844C57F}" srcOrd="1" destOrd="0" presId="urn:microsoft.com/office/officeart/2005/8/layout/vList2"/>
    <dgm:cxn modelId="{D7E29FA9-A5E6-4796-AEEA-51B62B1D0C76}" type="presParOf" srcId="{FF2757DD-221B-445E-A731-CEE07225DDFA}" destId="{BA4BF520-0CA3-4D84-9B99-24B3D0C4FD70}" srcOrd="2" destOrd="0" presId="urn:microsoft.com/office/officeart/2005/8/layout/vList2"/>
    <dgm:cxn modelId="{712D15B3-528E-4889-9654-C6A130015092}" type="presParOf" srcId="{FF2757DD-221B-445E-A731-CEE07225DDFA}" destId="{E1B02D65-363D-49B9-8631-106F0DA75590}" srcOrd="3" destOrd="0" presId="urn:microsoft.com/office/officeart/2005/8/layout/vList2"/>
    <dgm:cxn modelId="{0BB62CF8-A9FD-46FB-8BD8-EF854BD4FDB8}" type="presParOf" srcId="{FF2757DD-221B-445E-A731-CEE07225DDFA}" destId="{105DAEF2-3A17-47AC-97F3-E250F47CDC01}" srcOrd="4" destOrd="0" presId="urn:microsoft.com/office/officeart/2005/8/layout/vList2"/>
    <dgm:cxn modelId="{8510C693-CBD9-470B-B23E-301D9E79D787}" type="presParOf" srcId="{FF2757DD-221B-445E-A731-CEE07225DDFA}" destId="{136AD31F-1F4D-4B59-9C1E-A40C5672DA84}" srcOrd="5" destOrd="0" presId="urn:microsoft.com/office/officeart/2005/8/layout/vList2"/>
    <dgm:cxn modelId="{5AD69433-F429-4968-9614-4C3B2158D49B}" type="presParOf" srcId="{FF2757DD-221B-445E-A731-CEE07225DDFA}" destId="{DFC1020C-2AF8-4252-AA1B-AAD934B05813}" srcOrd="6" destOrd="0" presId="urn:microsoft.com/office/officeart/2005/8/layout/vList2"/>
    <dgm:cxn modelId="{E8C37D13-FC6E-4EBF-A516-67264D3D09AD}" type="presParOf" srcId="{FF2757DD-221B-445E-A731-CEE07225DDFA}" destId="{8CA06F3F-19E0-4B72-99EC-DD5BAAEB3DB8}" srcOrd="7" destOrd="0" presId="urn:microsoft.com/office/officeart/2005/8/layout/vList2"/>
    <dgm:cxn modelId="{BF5B29D6-482A-4AAB-ABC5-B1ADFE133FC8}" type="presParOf" srcId="{FF2757DD-221B-445E-A731-CEE07225DDFA}" destId="{71D0D893-1361-4BFA-9E3E-59398EB52ED3}" srcOrd="8" destOrd="0" presId="urn:microsoft.com/office/officeart/2005/8/layout/vList2"/>
    <dgm:cxn modelId="{C2EF581B-4FC2-4669-A02D-7734BBACE693}" type="presParOf" srcId="{FF2757DD-221B-445E-A731-CEE07225DDFA}" destId="{8A62A427-15E9-48CF-A4A4-B11D79D841C7}" srcOrd="9" destOrd="0" presId="urn:microsoft.com/office/officeart/2005/8/layout/vList2"/>
    <dgm:cxn modelId="{57C60C87-CC0F-48BC-831E-0E8BF1E8DB81}" type="presParOf" srcId="{FF2757DD-221B-445E-A731-CEE07225DDFA}" destId="{75F0710F-8B90-48F5-9C00-F0682D48CEE3}" srcOrd="10" destOrd="0" presId="urn:microsoft.com/office/officeart/2005/8/layout/vList2"/>
    <dgm:cxn modelId="{7D890BD2-79D3-4E5E-A235-D3907ECF85F2}" type="presParOf" srcId="{FF2757DD-221B-445E-A731-CEE07225DDFA}" destId="{9C44D595-0734-4541-8C60-141BF4C4D0C5}" srcOrd="11" destOrd="0" presId="urn:microsoft.com/office/officeart/2005/8/layout/vList2"/>
    <dgm:cxn modelId="{5F40385A-8047-4605-A472-D09DE207A185}" type="presParOf" srcId="{FF2757DD-221B-445E-A731-CEE07225DDFA}" destId="{954725A6-5544-4867-BAFC-315FEE5044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A81B4-A97A-4940-9653-4474F848A4D2}">
      <dsp:nvSpPr>
        <dsp:cNvPr id="0" name=""/>
        <dsp:cNvSpPr/>
      </dsp:nvSpPr>
      <dsp:spPr>
        <a:xfrm>
          <a:off x="0" y="44587"/>
          <a:ext cx="7823170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Низкоэнергетический перелом при исключении других причин</a:t>
          </a:r>
          <a:endParaRPr lang="en-US" sz="2800" kern="1200" dirty="0"/>
        </a:p>
      </dsp:txBody>
      <dsp:txXfrm>
        <a:off x="52774" y="97361"/>
        <a:ext cx="7717622" cy="975532"/>
      </dsp:txXfrm>
    </dsp:sp>
    <dsp:sp modelId="{F2517D37-6D46-418B-97E4-9474FE71C412}">
      <dsp:nvSpPr>
        <dsp:cNvPr id="0" name=""/>
        <dsp:cNvSpPr/>
      </dsp:nvSpPr>
      <dsp:spPr>
        <a:xfrm>
          <a:off x="0" y="1206307"/>
          <a:ext cx="7823170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Низкая минеральная плотность кости</a:t>
          </a:r>
          <a:endParaRPr lang="en-US" sz="2800" kern="1200" dirty="0"/>
        </a:p>
      </dsp:txBody>
      <dsp:txXfrm>
        <a:off x="52774" y="1259081"/>
        <a:ext cx="7717622" cy="975532"/>
      </dsp:txXfrm>
    </dsp:sp>
    <dsp:sp modelId="{4AD6FEEB-4AA6-484C-BF58-DD9BFA5C65E1}">
      <dsp:nvSpPr>
        <dsp:cNvPr id="0" name=""/>
        <dsp:cNvSpPr/>
      </dsp:nvSpPr>
      <dsp:spPr>
        <a:xfrm>
          <a:off x="0" y="2368027"/>
          <a:ext cx="7823170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Высокая 10-летняя вероятность перелома по </a:t>
          </a:r>
          <a:r>
            <a:rPr lang="en-US" sz="2800" b="1" kern="1200" dirty="0" smtClean="0"/>
            <a:t>FRAX</a:t>
          </a:r>
          <a:endParaRPr lang="en-US" sz="2800" kern="1200" dirty="0"/>
        </a:p>
      </dsp:txBody>
      <dsp:txXfrm>
        <a:off x="52774" y="2420801"/>
        <a:ext cx="7717622" cy="97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BFB13-81F1-4067-A556-8A57F4BAF0BA}">
      <dsp:nvSpPr>
        <dsp:cNvPr id="0" name=""/>
        <dsp:cNvSpPr/>
      </dsp:nvSpPr>
      <dsp:spPr>
        <a:xfrm>
          <a:off x="1483448" y="971662"/>
          <a:ext cx="2778209" cy="1853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Антирезорбтивная</a:t>
          </a:r>
          <a:r>
            <a:rPr lang="ru-RU" sz="1800" b="1" kern="1200" dirty="0" smtClean="0"/>
            <a:t> терапия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927961" y="971662"/>
        <a:ext cx="2333695" cy="1853065"/>
      </dsp:txXfrm>
    </dsp:sp>
    <dsp:sp modelId="{F150F84D-E3FA-45EF-9560-0C78F6C098AD}">
      <dsp:nvSpPr>
        <dsp:cNvPr id="0" name=""/>
        <dsp:cNvSpPr/>
      </dsp:nvSpPr>
      <dsp:spPr>
        <a:xfrm>
          <a:off x="1485698" y="2836402"/>
          <a:ext cx="2778209" cy="1853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Бисфосфонаты</a:t>
          </a: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Женские половые гормоны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Антитела к </a:t>
          </a:r>
          <a:r>
            <a:rPr lang="en-US" sz="1800" kern="1200" dirty="0" smtClean="0"/>
            <a:t>RANKL</a:t>
          </a:r>
          <a:endParaRPr lang="en-US" sz="1800" kern="1200" dirty="0"/>
        </a:p>
      </dsp:txBody>
      <dsp:txXfrm>
        <a:off x="1930212" y="2836402"/>
        <a:ext cx="2333695" cy="1853065"/>
      </dsp:txXfrm>
    </dsp:sp>
    <dsp:sp modelId="{450CAEDD-8A48-4105-8EF4-5DF54579C7B6}">
      <dsp:nvSpPr>
        <dsp:cNvPr id="0" name=""/>
        <dsp:cNvSpPr/>
      </dsp:nvSpPr>
      <dsp:spPr>
        <a:xfrm>
          <a:off x="81249" y="350084"/>
          <a:ext cx="1852139" cy="18521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352488" y="621323"/>
        <a:ext cx="1309661" cy="1309661"/>
      </dsp:txXfrm>
    </dsp:sp>
    <dsp:sp modelId="{CAB31E5D-A142-41A1-B8FA-4683C4ED3D58}">
      <dsp:nvSpPr>
        <dsp:cNvPr id="0" name=""/>
        <dsp:cNvSpPr/>
      </dsp:nvSpPr>
      <dsp:spPr>
        <a:xfrm>
          <a:off x="6113796" y="971662"/>
          <a:ext cx="2778209" cy="1853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Костноанаболи-ческая</a:t>
          </a:r>
          <a:r>
            <a:rPr lang="ru-RU" sz="1800" b="1" kern="1200" dirty="0" smtClean="0"/>
            <a:t> терапия</a:t>
          </a:r>
        </a:p>
      </dsp:txBody>
      <dsp:txXfrm>
        <a:off x="6558310" y="971662"/>
        <a:ext cx="2333695" cy="1853065"/>
      </dsp:txXfrm>
    </dsp:sp>
    <dsp:sp modelId="{70613BC2-93C9-4B42-BB77-DF7AED7B6998}">
      <dsp:nvSpPr>
        <dsp:cNvPr id="0" name=""/>
        <dsp:cNvSpPr/>
      </dsp:nvSpPr>
      <dsp:spPr>
        <a:xfrm>
          <a:off x="6113796" y="2824728"/>
          <a:ext cx="2778209" cy="1853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Паратиреоидный гормон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ru-RU" sz="1800" kern="1200" dirty="0" err="1" smtClean="0"/>
            <a:t>терипаратид</a:t>
          </a:r>
          <a:r>
            <a:rPr lang="ru-RU" sz="1800" kern="1200" dirty="0" smtClean="0"/>
            <a:t>)</a:t>
          </a:r>
          <a:endParaRPr lang="en-US" sz="1800" kern="1200" dirty="0"/>
        </a:p>
      </dsp:txBody>
      <dsp:txXfrm>
        <a:off x="6558310" y="2824728"/>
        <a:ext cx="2333695" cy="1853065"/>
      </dsp:txXfrm>
    </dsp:sp>
    <dsp:sp modelId="{C45623FC-F844-4675-A6CB-71F463200B68}">
      <dsp:nvSpPr>
        <dsp:cNvPr id="0" name=""/>
        <dsp:cNvSpPr/>
      </dsp:nvSpPr>
      <dsp:spPr>
        <a:xfrm>
          <a:off x="4632085" y="230807"/>
          <a:ext cx="1852139" cy="18521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4903324" y="502046"/>
        <a:ext cx="1309661" cy="1309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1CC96-AD03-4857-A14A-2243696CBFA0}">
      <dsp:nvSpPr>
        <dsp:cNvPr id="0" name=""/>
        <dsp:cNvSpPr/>
      </dsp:nvSpPr>
      <dsp:spPr>
        <a:xfrm>
          <a:off x="0" y="128594"/>
          <a:ext cx="74732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Два и более низкоэнергетических перелома</a:t>
          </a:r>
          <a:r>
            <a:rPr lang="ru-RU" sz="20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* за время лечения</a:t>
          </a:r>
          <a:endParaRPr lang="en-US" sz="2000" kern="1200" dirty="0"/>
        </a:p>
      </dsp:txBody>
      <dsp:txXfrm>
        <a:off x="59399" y="187993"/>
        <a:ext cx="7354431" cy="1098002"/>
      </dsp:txXfrm>
    </dsp:sp>
    <dsp:sp modelId="{04C31233-0CD0-45E0-B8BA-2867C76A9B5E}">
      <dsp:nvSpPr>
        <dsp:cNvPr id="0" name=""/>
        <dsp:cNvSpPr/>
      </dsp:nvSpPr>
      <dsp:spPr>
        <a:xfrm>
          <a:off x="0" y="1532594"/>
          <a:ext cx="74732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Один новый низкоэнергетический перелом </a:t>
          </a:r>
          <a:r>
            <a:rPr lang="ru-RU" sz="18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при </a:t>
          </a:r>
          <a:r>
            <a:rPr lang="ru-RU" sz="1800" b="1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снижении МПК </a:t>
          </a:r>
          <a:r>
            <a:rPr lang="ru-RU" sz="18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на 4% в общем показателе бедра и/или на 5% в поясничном отделе позвоночника в интервале между двумя последовательными измерениями</a:t>
          </a:r>
          <a:endParaRPr lang="en-US" sz="1800" kern="1200" dirty="0"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399" y="1591993"/>
        <a:ext cx="7354431" cy="1098002"/>
      </dsp:txXfrm>
    </dsp:sp>
    <dsp:sp modelId="{F882A6DA-C54C-4993-882C-59489A302375}">
      <dsp:nvSpPr>
        <dsp:cNvPr id="0" name=""/>
        <dsp:cNvSpPr/>
      </dsp:nvSpPr>
      <dsp:spPr>
        <a:xfrm>
          <a:off x="0" y="2936594"/>
          <a:ext cx="74732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Отсутствие снижения маркеров¹ костного метаболизма через 6 мес. лечения хотя бы на 25%</a:t>
          </a:r>
          <a:r>
            <a:rPr lang="ru-RU" sz="18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 при терапии </a:t>
          </a:r>
          <a:r>
            <a:rPr lang="ru-RU" sz="1800" kern="1200" dirty="0" err="1" smtClean="0">
              <a:ea typeface="Calibri" panose="020F0502020204030204" pitchFamily="34" charset="0"/>
              <a:cs typeface="Times New Roman" panose="02020603050405020304" pitchFamily="18" charset="0"/>
            </a:rPr>
            <a:t>антирезорбтивными</a:t>
          </a:r>
          <a:r>
            <a:rPr lang="ru-RU" sz="18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 препаратами или повышения на 30% при анаболической терапии в сочетании со снижением МПК</a:t>
          </a:r>
          <a:endParaRPr lang="en-US" sz="1800" kern="12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9399" y="2995993"/>
        <a:ext cx="7354431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5BE66-8937-40B8-935D-6D5FC0D71364}">
      <dsp:nvSpPr>
        <dsp:cNvPr id="0" name=""/>
        <dsp:cNvSpPr/>
      </dsp:nvSpPr>
      <dsp:spPr>
        <a:xfrm rot="5400000">
          <a:off x="-217827" y="218438"/>
          <a:ext cx="1452186" cy="10165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</a:t>
          </a:r>
          <a:endParaRPr lang="en-US" sz="3000" kern="1200" dirty="0"/>
        </a:p>
      </dsp:txBody>
      <dsp:txXfrm rot="-5400000">
        <a:off x="1" y="508875"/>
        <a:ext cx="1016530" cy="435656"/>
      </dsp:txXfrm>
    </dsp:sp>
    <dsp:sp modelId="{D2F5A447-617E-4DAB-9BF6-96B5C0663DDA}">
      <dsp:nvSpPr>
        <dsp:cNvPr id="0" name=""/>
        <dsp:cNvSpPr/>
      </dsp:nvSpPr>
      <dsp:spPr>
        <a:xfrm rot="5400000">
          <a:off x="3922504" y="-2897075"/>
          <a:ext cx="943921" cy="67558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a typeface="MS PGothic" charset="0"/>
              <a:cs typeface="MS PGothic" charset="0"/>
            </a:rPr>
            <a:t>Слабый </a:t>
          </a:r>
          <a:r>
            <a:rPr lang="ru-RU" sz="2400" kern="1200" dirty="0" err="1" smtClean="0">
              <a:ea typeface="MS PGothic" charset="0"/>
              <a:cs typeface="MS PGothic" charset="0"/>
            </a:rPr>
            <a:t>антирезорбтивный</a:t>
          </a:r>
          <a:r>
            <a:rPr lang="ru-RU" sz="2400" kern="1200" dirty="0" smtClean="0">
              <a:ea typeface="MS PGothic" charset="0"/>
              <a:cs typeface="MS PGothic" charset="0"/>
            </a:rPr>
            <a:t> препарат заменить более сильным из того же класса</a:t>
          </a:r>
          <a:endParaRPr lang="en-US" sz="2400" kern="1200" dirty="0"/>
        </a:p>
      </dsp:txBody>
      <dsp:txXfrm rot="-5400000">
        <a:off x="1016530" y="54977"/>
        <a:ext cx="6709791" cy="851765"/>
      </dsp:txXfrm>
    </dsp:sp>
    <dsp:sp modelId="{F3014223-DCB0-4DBA-B73D-784119A081B4}">
      <dsp:nvSpPr>
        <dsp:cNvPr id="0" name=""/>
        <dsp:cNvSpPr/>
      </dsp:nvSpPr>
      <dsp:spPr>
        <a:xfrm rot="5400000">
          <a:off x="-217827" y="1474453"/>
          <a:ext cx="1452186" cy="10165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</a:t>
          </a:r>
          <a:endParaRPr lang="en-US" sz="3000" kern="1200" dirty="0"/>
        </a:p>
      </dsp:txBody>
      <dsp:txXfrm rot="-5400000">
        <a:off x="1" y="1764890"/>
        <a:ext cx="1016530" cy="435656"/>
      </dsp:txXfrm>
    </dsp:sp>
    <dsp:sp modelId="{62657CE6-5839-4793-8BE3-AF86B55BF7E8}">
      <dsp:nvSpPr>
        <dsp:cNvPr id="0" name=""/>
        <dsp:cNvSpPr/>
      </dsp:nvSpPr>
      <dsp:spPr>
        <a:xfrm rot="5400000">
          <a:off x="3922504" y="-1649348"/>
          <a:ext cx="943921" cy="67558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a typeface="MS PGothic" charset="0"/>
              <a:cs typeface="MS PGothic" charset="0"/>
            </a:rPr>
            <a:t>Пероральный препарат заменить на инъекционный</a:t>
          </a:r>
          <a:endParaRPr lang="en-US" sz="2400" kern="1200" dirty="0"/>
        </a:p>
      </dsp:txBody>
      <dsp:txXfrm rot="-5400000">
        <a:off x="1016530" y="1302704"/>
        <a:ext cx="6709791" cy="851765"/>
      </dsp:txXfrm>
    </dsp:sp>
    <dsp:sp modelId="{BCE131F9-8C41-45C8-98A1-6EE23B204921}">
      <dsp:nvSpPr>
        <dsp:cNvPr id="0" name=""/>
        <dsp:cNvSpPr/>
      </dsp:nvSpPr>
      <dsp:spPr>
        <a:xfrm rot="5400000">
          <a:off x="-217827" y="2730467"/>
          <a:ext cx="1452186" cy="10165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</a:t>
          </a:r>
          <a:endParaRPr lang="en-US" sz="3000" kern="1200" dirty="0"/>
        </a:p>
      </dsp:txBody>
      <dsp:txXfrm rot="-5400000">
        <a:off x="1" y="3020904"/>
        <a:ext cx="1016530" cy="435656"/>
      </dsp:txXfrm>
    </dsp:sp>
    <dsp:sp modelId="{843F7D7F-8E2F-454D-981A-D984961DB2CB}">
      <dsp:nvSpPr>
        <dsp:cNvPr id="0" name=""/>
        <dsp:cNvSpPr/>
      </dsp:nvSpPr>
      <dsp:spPr>
        <a:xfrm rot="5400000">
          <a:off x="3922504" y="-393334"/>
          <a:ext cx="943921" cy="67558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a typeface="MS PGothic" charset="0"/>
              <a:cs typeface="MS PGothic" charset="0"/>
            </a:rPr>
            <a:t>Сильный </a:t>
          </a:r>
          <a:r>
            <a:rPr lang="ru-RU" sz="2400" kern="1200" dirty="0" err="1" smtClean="0">
              <a:ea typeface="MS PGothic" charset="0"/>
              <a:cs typeface="MS PGothic" charset="0"/>
            </a:rPr>
            <a:t>антирезорбтивный</a:t>
          </a:r>
          <a:r>
            <a:rPr lang="ru-RU" sz="2400" kern="1200" dirty="0" smtClean="0">
              <a:ea typeface="MS PGothic" charset="0"/>
              <a:cs typeface="MS PGothic" charset="0"/>
            </a:rPr>
            <a:t> препарат  заменить на анаболический</a:t>
          </a:r>
          <a:endParaRPr lang="en-US" sz="2400" kern="1200" dirty="0"/>
        </a:p>
      </dsp:txBody>
      <dsp:txXfrm rot="-5400000">
        <a:off x="1016530" y="2558718"/>
        <a:ext cx="6709791" cy="851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4FD5A-E237-4039-B8B9-DE529C90F07B}">
      <dsp:nvSpPr>
        <dsp:cNvPr id="0" name=""/>
        <dsp:cNvSpPr/>
      </dsp:nvSpPr>
      <dsp:spPr>
        <a:xfrm>
          <a:off x="0" y="0"/>
          <a:ext cx="3562575" cy="611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sq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Акласта</a:t>
          </a:r>
          <a:r>
            <a:rPr lang="ru-RU" sz="1400" kern="1200" baseline="30000" dirty="0" smtClean="0"/>
            <a:t>®</a:t>
          </a:r>
          <a:endParaRPr lang="en-US" sz="1400" kern="1200" baseline="30000" dirty="0" smtClean="0"/>
        </a:p>
      </dsp:txBody>
      <dsp:txXfrm>
        <a:off x="773700" y="0"/>
        <a:ext cx="2788874" cy="611859"/>
      </dsp:txXfrm>
    </dsp:sp>
    <dsp:sp modelId="{F53AB649-989A-47B9-880E-DFED8A8212E7}">
      <dsp:nvSpPr>
        <dsp:cNvPr id="0" name=""/>
        <dsp:cNvSpPr/>
      </dsp:nvSpPr>
      <dsp:spPr>
        <a:xfrm>
          <a:off x="61185" y="61185"/>
          <a:ext cx="712515" cy="489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sq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909BD-930C-43DD-B83D-020DE8A7DCAB}">
      <dsp:nvSpPr>
        <dsp:cNvPr id="0" name=""/>
        <dsp:cNvSpPr/>
      </dsp:nvSpPr>
      <dsp:spPr>
        <a:xfrm>
          <a:off x="0" y="673045"/>
          <a:ext cx="3562575" cy="611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noFill/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Раствор</a:t>
          </a:r>
          <a:r>
            <a:rPr lang="ru-RU" sz="1200" kern="1200" dirty="0" smtClean="0"/>
            <a:t> для инфузий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 мг/ 100 мл</a:t>
          </a:r>
          <a:endParaRPr lang="en-US" sz="1200" kern="1200" dirty="0" smtClean="0"/>
        </a:p>
      </dsp:txBody>
      <dsp:txXfrm>
        <a:off x="773700" y="673045"/>
        <a:ext cx="2788874" cy="611859"/>
      </dsp:txXfrm>
    </dsp:sp>
    <dsp:sp modelId="{33CE1B52-827F-463B-A1AD-09D77B36F7A5}">
      <dsp:nvSpPr>
        <dsp:cNvPr id="0" name=""/>
        <dsp:cNvSpPr/>
      </dsp:nvSpPr>
      <dsp:spPr>
        <a:xfrm>
          <a:off x="61185" y="734231"/>
          <a:ext cx="712515" cy="489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sq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0754F-9CEF-4CB2-9E25-ADDB5D62A6AB}">
      <dsp:nvSpPr>
        <dsp:cNvPr id="0" name=""/>
        <dsp:cNvSpPr/>
      </dsp:nvSpPr>
      <dsp:spPr>
        <a:xfrm>
          <a:off x="0" y="1346090"/>
          <a:ext cx="3562575" cy="611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sq" cmpd="sng" algn="ctr">
          <a:noFill/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Один раз в год. Продолжительность инфузии – не менее 15 мин</a:t>
          </a:r>
          <a:endParaRPr lang="en-US" sz="1400" kern="1200" dirty="0" smtClean="0"/>
        </a:p>
      </dsp:txBody>
      <dsp:txXfrm>
        <a:off x="773700" y="1346090"/>
        <a:ext cx="2788874" cy="611859"/>
      </dsp:txXfrm>
    </dsp:sp>
    <dsp:sp modelId="{06D87695-5948-41DA-88D6-57A35A1C162A}">
      <dsp:nvSpPr>
        <dsp:cNvPr id="0" name=""/>
        <dsp:cNvSpPr/>
      </dsp:nvSpPr>
      <dsp:spPr>
        <a:xfrm>
          <a:off x="61185" y="1407276"/>
          <a:ext cx="712515" cy="489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sq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D42A-EEC9-41B2-B3DC-C5B6FED7DE9B}">
      <dsp:nvSpPr>
        <dsp:cNvPr id="0" name=""/>
        <dsp:cNvSpPr/>
      </dsp:nvSpPr>
      <dsp:spPr>
        <a:xfrm>
          <a:off x="0" y="146463"/>
          <a:ext cx="7772400" cy="570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Класс-эффект</a:t>
          </a:r>
          <a:r>
            <a:rPr lang="ru-RU" sz="1500" kern="1200" dirty="0" smtClean="0"/>
            <a:t> для </a:t>
          </a:r>
          <a:r>
            <a:rPr lang="ru-RU" sz="1500" kern="1200" dirty="0" err="1" smtClean="0"/>
            <a:t>аминобисфосфонатов</a:t>
          </a:r>
          <a:endParaRPr lang="en-US" sz="1500" kern="1200" dirty="0"/>
        </a:p>
      </dsp:txBody>
      <dsp:txXfrm>
        <a:off x="27843" y="174306"/>
        <a:ext cx="7716714" cy="514689"/>
      </dsp:txXfrm>
    </dsp:sp>
    <dsp:sp modelId="{BA4BF520-0CA3-4D84-9B99-24B3D0C4FD70}">
      <dsp:nvSpPr>
        <dsp:cNvPr id="0" name=""/>
        <dsp:cNvSpPr/>
      </dsp:nvSpPr>
      <dsp:spPr>
        <a:xfrm>
          <a:off x="0" y="750802"/>
          <a:ext cx="7772400" cy="570375"/>
        </a:xfrm>
        <a:prstGeom prst="roundRect">
          <a:avLst/>
        </a:prstGeom>
        <a:solidFill>
          <a:schemeClr val="accent5">
            <a:hueOff val="0"/>
            <a:satOff val="0"/>
            <a:lumOff val="-4118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Возникают в течение 48-72 часов после введения </a:t>
          </a:r>
          <a:endParaRPr lang="en-US" sz="1500" kern="1200"/>
        </a:p>
      </dsp:txBody>
      <dsp:txXfrm>
        <a:off x="27843" y="778645"/>
        <a:ext cx="7716714" cy="514689"/>
      </dsp:txXfrm>
    </dsp:sp>
    <dsp:sp modelId="{105DAEF2-3A17-47AC-97F3-E250F47CDC01}">
      <dsp:nvSpPr>
        <dsp:cNvPr id="0" name=""/>
        <dsp:cNvSpPr/>
      </dsp:nvSpPr>
      <dsp:spPr>
        <a:xfrm>
          <a:off x="0" y="1364377"/>
          <a:ext cx="7772400" cy="570375"/>
        </a:xfrm>
        <a:prstGeom prst="roundRect">
          <a:avLst/>
        </a:prstGeom>
        <a:solidFill>
          <a:schemeClr val="accent5">
            <a:hueOff val="0"/>
            <a:satOff val="0"/>
            <a:lumOff val="-8235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Большинство из них </a:t>
          </a:r>
          <a:r>
            <a:rPr lang="ru-RU" sz="1500" b="1" kern="1200" dirty="0" smtClean="0"/>
            <a:t>слабо или умеренно выражены </a:t>
          </a:r>
          <a:endParaRPr lang="en-US" sz="1500" b="1" kern="1200" dirty="0"/>
        </a:p>
      </dsp:txBody>
      <dsp:txXfrm>
        <a:off x="27843" y="1392220"/>
        <a:ext cx="7716714" cy="514689"/>
      </dsp:txXfrm>
    </dsp:sp>
    <dsp:sp modelId="{DFC1020C-2AF8-4252-AA1B-AAD934B05813}">
      <dsp:nvSpPr>
        <dsp:cNvPr id="0" name=""/>
        <dsp:cNvSpPr/>
      </dsp:nvSpPr>
      <dsp:spPr>
        <a:xfrm>
          <a:off x="0" y="1977952"/>
          <a:ext cx="7772400" cy="570375"/>
        </a:xfrm>
        <a:prstGeom prst="roundRect">
          <a:avLst/>
        </a:prstGeom>
        <a:solidFill>
          <a:schemeClr val="accent5">
            <a:hueOff val="0"/>
            <a:satOff val="0"/>
            <a:lumOff val="-12353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Симптомы </a:t>
          </a:r>
          <a:r>
            <a:rPr lang="ru-RU" sz="1500" kern="1200" dirty="0" err="1" smtClean="0"/>
            <a:t>постдозовых</a:t>
          </a:r>
          <a:r>
            <a:rPr lang="ru-RU" sz="1500" kern="1200" dirty="0" smtClean="0"/>
            <a:t> реакций </a:t>
          </a:r>
          <a:r>
            <a:rPr lang="ru-RU" sz="1500" b="1" kern="1200" dirty="0" smtClean="0"/>
            <a:t>имеют транзиторный характер</a:t>
          </a:r>
          <a:endParaRPr lang="en-US" sz="1500" b="1" kern="1200" dirty="0"/>
        </a:p>
      </dsp:txBody>
      <dsp:txXfrm>
        <a:off x="27843" y="2005795"/>
        <a:ext cx="7716714" cy="514689"/>
      </dsp:txXfrm>
    </dsp:sp>
    <dsp:sp modelId="{71D0D893-1361-4BFA-9E3E-59398EB52ED3}">
      <dsp:nvSpPr>
        <dsp:cNvPr id="0" name=""/>
        <dsp:cNvSpPr/>
      </dsp:nvSpPr>
      <dsp:spPr>
        <a:xfrm>
          <a:off x="0" y="2591527"/>
          <a:ext cx="7772400" cy="570375"/>
        </a:xfrm>
        <a:prstGeom prst="roundRect">
          <a:avLst/>
        </a:prstGeom>
        <a:solidFill>
          <a:schemeClr val="accent5">
            <a:hueOff val="0"/>
            <a:satOff val="0"/>
            <a:lumOff val="-16471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Проходят в большинстве случаев в течение 3-х дней </a:t>
          </a:r>
          <a:r>
            <a:rPr lang="ru-RU" sz="1500" kern="1200" dirty="0" smtClean="0"/>
            <a:t>с момента появления и не требуют лечения</a:t>
          </a:r>
          <a:endParaRPr lang="en-US" sz="1500" kern="1200" dirty="0"/>
        </a:p>
      </dsp:txBody>
      <dsp:txXfrm>
        <a:off x="27843" y="2619370"/>
        <a:ext cx="7716714" cy="514689"/>
      </dsp:txXfrm>
    </dsp:sp>
    <dsp:sp modelId="{75F0710F-8B90-48F5-9C00-F0682D48CEE3}">
      <dsp:nvSpPr>
        <dsp:cNvPr id="0" name=""/>
        <dsp:cNvSpPr/>
      </dsp:nvSpPr>
      <dsp:spPr>
        <a:xfrm>
          <a:off x="0" y="3205102"/>
          <a:ext cx="7772400" cy="570375"/>
        </a:xfrm>
        <a:prstGeom prst="roundRect">
          <a:avLst/>
        </a:prstGeom>
        <a:solidFill>
          <a:schemeClr val="accent5">
            <a:hueOff val="0"/>
            <a:satOff val="0"/>
            <a:lumOff val="-20588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При повторном введении </a:t>
          </a:r>
          <a:r>
            <a:rPr lang="ru-RU" sz="1500" kern="1200" dirty="0" smtClean="0"/>
            <a:t>препарата частота встречаемости данных НР </a:t>
          </a:r>
          <a:r>
            <a:rPr lang="ru-RU" sz="1500" b="1" kern="1200" dirty="0" smtClean="0"/>
            <a:t>значительно уменьшалась </a:t>
          </a:r>
          <a:endParaRPr lang="en-US" sz="1500" b="1" kern="1200" dirty="0"/>
        </a:p>
      </dsp:txBody>
      <dsp:txXfrm>
        <a:off x="27843" y="3232945"/>
        <a:ext cx="7716714" cy="514689"/>
      </dsp:txXfrm>
    </dsp:sp>
    <dsp:sp modelId="{954725A6-5544-4867-BAFC-315FEE5044EE}">
      <dsp:nvSpPr>
        <dsp:cNvPr id="0" name=""/>
        <dsp:cNvSpPr/>
      </dsp:nvSpPr>
      <dsp:spPr>
        <a:xfrm>
          <a:off x="0" y="3818677"/>
          <a:ext cx="7772400" cy="570375"/>
        </a:xfrm>
        <a:prstGeom prst="roundRect">
          <a:avLst/>
        </a:prstGeom>
        <a:solidFill>
          <a:schemeClr val="accent5">
            <a:hueOff val="0"/>
            <a:satOff val="0"/>
            <a:lumOff val="-24706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Характеризуются снижением лимфоцитов, эозинофилов и повышением С-РБ, ИЛ-6 и ФНО -α</a:t>
          </a:r>
          <a:endParaRPr lang="en-US" sz="1500" kern="1200"/>
        </a:p>
      </dsp:txBody>
      <dsp:txXfrm>
        <a:off x="27843" y="3846520"/>
        <a:ext cx="7716714" cy="51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0.82938</cdr:x>
      <cdr:y>0.14957</cdr:y>
    </cdr:from>
    <cdr:to>
      <cdr:x>0.91708</cdr:x>
      <cdr:y>0.27029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112469" y="457577"/>
          <a:ext cx="646331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72%</a:t>
          </a:r>
          <a:endParaRPr lang="en-US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A50C-A813-4617-A049-B4545A9CD3F7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6D1AC-3F52-4E6D-94A8-68BF545F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65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Tahoma" panose="020B0604030504040204" pitchFamily="34" charset="0"/>
              </a:defRPr>
            </a:lvl9pPr>
          </a:lstStyle>
          <a:p>
            <a:fld id="{45FFEDE7-77C4-4764-AB54-0C32043EB53F}" type="slidenum">
              <a:rPr lang="fr-FR" altLang="ru-RU" sz="1200">
                <a:solidFill>
                  <a:schemeClr val="tx1"/>
                </a:solidFill>
              </a:rPr>
              <a:pPr/>
              <a:t>9</a:t>
            </a:fld>
            <a:endParaRPr lang="fr-FR" altLang="ru-RU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7888"/>
            <a:ext cx="4938713" cy="4441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45423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722" y="9619610"/>
            <a:ext cx="2945954" cy="308615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02756" indent="-270291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081164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513629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946095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fld id="{AF0E6EA7-8824-6B4A-943B-EA5E15D82279}" type="slidenum">
              <a:rPr kumimoji="0" lang="en-US" sz="1200">
                <a:solidFill>
                  <a:schemeClr val="bg1"/>
                </a:solidFill>
              </a:rPr>
              <a:pPr>
                <a:defRPr/>
              </a:pPr>
              <a:t>43</a:t>
            </a:fld>
            <a:endParaRPr kumimoji="0" lang="en-US" sz="1200">
              <a:solidFill>
                <a:schemeClr val="bg1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6"/>
            <a:ext cx="4986142" cy="292200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de-CH" dirty="0" smtClean="0">
                <a:latin typeface="Arial" charset="0"/>
              </a:rPr>
              <a:t>Green J, et al. J </a:t>
            </a:r>
            <a:r>
              <a:rPr lang="de-CH" dirty="0" err="1" smtClean="0">
                <a:latin typeface="Arial" charset="0"/>
              </a:rPr>
              <a:t>Bone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Miner</a:t>
            </a:r>
            <a:r>
              <a:rPr lang="de-CH" dirty="0" smtClean="0">
                <a:latin typeface="Arial" charset="0"/>
              </a:rPr>
              <a:t> Res 1994;9:745–751</a:t>
            </a:r>
          </a:p>
          <a:p>
            <a:pPr>
              <a:defRPr/>
            </a:pPr>
            <a:r>
              <a:rPr lang="ru-RU" dirty="0" smtClean="0">
                <a:latin typeface="Arial" charset="0"/>
              </a:rPr>
              <a:t>Адаптировано для Акласта® (</a:t>
            </a:r>
            <a:r>
              <a:rPr lang="ru-RU" dirty="0" err="1" smtClean="0">
                <a:latin typeface="Arial" charset="0"/>
              </a:rPr>
              <a:t>золедронат</a:t>
            </a:r>
            <a:r>
              <a:rPr lang="ru-RU" dirty="0" smtClean="0">
                <a:latin typeface="Arial" charset="0"/>
              </a:rPr>
              <a:t>) </a:t>
            </a:r>
            <a:r>
              <a:rPr lang="ru-RU" dirty="0" err="1" smtClean="0">
                <a:latin typeface="Arial" charset="0"/>
              </a:rPr>
              <a:t>РЕГ.Номер</a:t>
            </a:r>
            <a:r>
              <a:rPr lang="ru-RU" dirty="0" smtClean="0">
                <a:latin typeface="Arial" charset="0"/>
              </a:rPr>
              <a:t>  ЛС-002514 </a:t>
            </a:r>
          </a:p>
          <a:p>
            <a:pPr>
              <a:defRPr/>
            </a:pPr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42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453" y="8860225"/>
            <a:ext cx="2972547" cy="283775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defTabSz="966788"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66788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966788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966788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966788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fld id="{F2FC719D-9113-094D-9E39-F57D8B6F7482}" type="slidenum">
              <a:rPr kumimoji="0" lang="en-US" sz="1300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kumimoji="0" lang="en-US" sz="1300" smtClean="0">
              <a:solidFill>
                <a:schemeClr val="bg1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364"/>
            <a:ext cx="5488643" cy="2055525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171450" indent="-171450">
              <a:defRPr/>
            </a:pPr>
            <a:r>
              <a:rPr lang="ru-RU" b="1" dirty="0" smtClean="0">
                <a:latin typeface="Arial" charset="0"/>
              </a:rPr>
              <a:t>Золедроновая </a:t>
            </a:r>
            <a:r>
              <a:rPr lang="ru-RU" b="1" dirty="0">
                <a:latin typeface="Arial" charset="0"/>
              </a:rPr>
              <a:t>кислота снижает риск новых множественных(</a:t>
            </a:r>
            <a:r>
              <a:rPr lang="en-US" b="1" dirty="0">
                <a:latin typeface="Arial" charset="0"/>
              </a:rPr>
              <a:t>≥2)</a:t>
            </a:r>
            <a:r>
              <a:rPr lang="ru-RU" b="1" dirty="0">
                <a:latin typeface="Arial" charset="0"/>
              </a:rPr>
              <a:t> позвонков на 89% к 3 году лечения (данные морфометрии, подгруппа 1)</a:t>
            </a:r>
            <a:endParaRPr lang="en-US" b="1" dirty="0">
              <a:latin typeface="Arial" charset="0"/>
            </a:endParaRPr>
          </a:p>
          <a:p>
            <a:pPr marL="171450" indent="-171450">
              <a:defRPr/>
            </a:pPr>
            <a:endParaRPr lang="en-US" dirty="0">
              <a:latin typeface="Arial" charset="0"/>
            </a:endParaRPr>
          </a:p>
          <a:p>
            <a:pPr marL="171450" indent="-171450">
              <a:lnSpc>
                <a:spcPct val="95000"/>
              </a:lnSpc>
              <a:spcBef>
                <a:spcPct val="100000"/>
              </a:spcBef>
              <a:defRPr/>
            </a:pPr>
            <a:r>
              <a:rPr lang="en-US" b="1" dirty="0">
                <a:latin typeface="Arial" charset="0"/>
              </a:rPr>
              <a:t>Reference</a:t>
            </a:r>
            <a:endParaRPr lang="en-US" dirty="0">
              <a:latin typeface="Arial" charset="0"/>
            </a:endParaRPr>
          </a:p>
          <a:p>
            <a:pPr marL="171450" indent="-171450">
              <a:defRPr/>
            </a:pPr>
            <a:r>
              <a:rPr lang="da-DK" dirty="0">
                <a:latin typeface="Arial" charset="0"/>
              </a:rPr>
              <a:t>Black DM, Delmas PD, Eastell R, et al, for the HORIZON Pivotal Fracture Trial. Once-yearly zoledronic acid for treatment of postmenopausal osteoporosis. </a:t>
            </a:r>
            <a:br>
              <a:rPr lang="da-DK" dirty="0">
                <a:latin typeface="Arial" charset="0"/>
              </a:rPr>
            </a:br>
            <a:r>
              <a:rPr lang="da-DK" i="1" dirty="0">
                <a:latin typeface="Arial" charset="0"/>
              </a:rPr>
              <a:t>N Engl J Med</a:t>
            </a:r>
            <a:r>
              <a:rPr lang="da-DK" dirty="0">
                <a:latin typeface="Arial" charset="0"/>
              </a:rPr>
              <a:t>. 2007;356:1809-1822.</a:t>
            </a:r>
            <a:endParaRPr lang="en-US" dirty="0">
              <a:latin typeface="Arial" charset="0"/>
            </a:endParaRPr>
          </a:p>
          <a:p>
            <a:pPr marL="171450" indent="-171450">
              <a:defRPr/>
            </a:pPr>
            <a:endParaRPr lang="en-US" dirty="0">
              <a:latin typeface="Arial" charset="0"/>
            </a:endParaRPr>
          </a:p>
          <a:p>
            <a:pPr lvl="1" indent="-171450"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8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903" y="8860514"/>
            <a:ext cx="2972097" cy="283487"/>
          </a:xfrm>
          <a:ln/>
        </p:spPr>
        <p:txBody>
          <a:bodyPr/>
          <a:lstStyle/>
          <a:p>
            <a:fld id="{E770042B-96CC-5E43-88F5-83DA43773AF3}" type="slidenum">
              <a:rPr lang="en-US"/>
              <a:pPr/>
              <a:t>45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26883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9241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defTabSz="858924">
              <a:defRPr kumimoji="1"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02756" indent="-270291" defTabSz="858924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081164" indent="-216233" defTabSz="858924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513629" indent="-216233" defTabSz="858924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946095" indent="-216233" defTabSz="858924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378560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811026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243491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675957" indent="-216233" defTabSz="85892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fld id="{92B2044D-0AEF-3549-9A3F-AC8F0A265DB4}" type="slidenum">
              <a:rPr kumimoji="0" lang="en-US" sz="1100">
                <a:latin typeface="Times New Roman" charset="0"/>
              </a:rPr>
              <a:pPr>
                <a:defRPr/>
              </a:pPr>
              <a:t>46</a:t>
            </a:fld>
            <a:endParaRPr kumimoji="0" lang="en-US" sz="1100">
              <a:latin typeface="Times New Roman" charset="0"/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655219" y="8785680"/>
            <a:ext cx="2794992" cy="4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fld id="{FDAF3B9C-3CCC-9B44-98C5-7EA1BC06DC8C}" type="slidenum">
              <a:rPr kumimoji="0" lang="en-US" sz="1100"/>
              <a:pPr algn="r" eaLnBrk="1" hangingPunct="1"/>
              <a:t>46</a:t>
            </a:fld>
            <a:endParaRPr kumimoji="0" lang="en-US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693738"/>
            <a:ext cx="4622800" cy="34671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162175" indent="-162175">
              <a:defRPr/>
            </a:pPr>
            <a:r>
              <a:rPr kumimoji="0" lang="en-US" b="1" dirty="0" err="1" smtClean="0">
                <a:latin typeface="Times New Roman" charset="0"/>
                <a:sym typeface="Symbol" charset="0"/>
              </a:rPr>
              <a:t>Zoledronic</a:t>
            </a:r>
            <a:r>
              <a:rPr kumimoji="0" lang="en-US" b="1" dirty="0" smtClean="0">
                <a:latin typeface="Times New Roman" charset="0"/>
                <a:sym typeface="Symbol" charset="0"/>
              </a:rPr>
              <a:t> </a:t>
            </a:r>
            <a:r>
              <a:rPr kumimoji="0" lang="en-US" b="1" dirty="0">
                <a:latin typeface="Times New Roman" charset="0"/>
                <a:sym typeface="Symbol" charset="0"/>
              </a:rPr>
              <a:t>Acid 5 mg Reduced Risk of All-Cause Mortality by 28% Over Time</a:t>
            </a:r>
          </a:p>
          <a:p>
            <a:pPr marL="162175" indent="-162175">
              <a:defRPr/>
            </a:pPr>
            <a:r>
              <a:rPr kumimoji="0" lang="en-US" dirty="0">
                <a:latin typeface="Times New Roman" charset="0"/>
              </a:rPr>
              <a:t>Analysis confirmed a significant 28% decreased risk of death (Hazard ratio 0.72, 95% CI: 0.56 to 0.93, </a:t>
            </a:r>
            <a:r>
              <a:rPr kumimoji="0" lang="en-US" i="1" dirty="0">
                <a:latin typeface="Times New Roman" charset="0"/>
              </a:rPr>
              <a:t>P</a:t>
            </a:r>
            <a:r>
              <a:rPr kumimoji="0" lang="en-US" dirty="0">
                <a:latin typeface="Times New Roman" charset="0"/>
              </a:rPr>
              <a:t>=0.0117) with </a:t>
            </a:r>
            <a:r>
              <a:rPr kumimoji="0" lang="en-US" dirty="0" err="1">
                <a:latin typeface="Times New Roman" charset="0"/>
              </a:rPr>
              <a:t>zoledronic</a:t>
            </a:r>
            <a:r>
              <a:rPr kumimoji="0" lang="en-US" dirty="0">
                <a:latin typeface="Times New Roman" charset="0"/>
              </a:rPr>
              <a:t> acid compared to placebo. The cumulative death rate for both treatment groups over time is shown here. </a:t>
            </a:r>
          </a:p>
          <a:p>
            <a:pPr marL="162175" indent="-162175">
              <a:defRPr/>
            </a:pPr>
            <a:endParaRPr kumimoji="0" lang="en-US" b="1" dirty="0">
              <a:latin typeface="Times New Roman" charset="0"/>
            </a:endParaRPr>
          </a:p>
          <a:p>
            <a:pPr marL="162175" indent="-162175">
              <a:defRPr/>
            </a:pPr>
            <a:r>
              <a:rPr kumimoji="0" lang="en-US" b="1" dirty="0">
                <a:latin typeface="Times New Roman" charset="0"/>
              </a:rPr>
              <a:t>Reference</a:t>
            </a:r>
          </a:p>
          <a:p>
            <a:pPr marL="162175" indent="-162175">
              <a:defRPr/>
            </a:pPr>
            <a:r>
              <a:rPr kumimoji="0" lang="en-US" dirty="0">
                <a:latin typeface="Times New Roman" charset="0"/>
              </a:rPr>
              <a:t>Lyles KW, Col</a:t>
            </a:r>
            <a:r>
              <a:rPr kumimoji="0" lang="en-US" dirty="0">
                <a:latin typeface="Verdana" charset="0"/>
              </a:rPr>
              <a:t>ó</a:t>
            </a:r>
            <a:r>
              <a:rPr kumimoji="0" lang="en-US" dirty="0">
                <a:latin typeface="Times New Roman" charset="0"/>
              </a:rPr>
              <a:t>n-</a:t>
            </a:r>
            <a:r>
              <a:rPr kumimoji="0" lang="en-US" dirty="0" err="1">
                <a:latin typeface="Times New Roman" charset="0"/>
              </a:rPr>
              <a:t>Emeric</a:t>
            </a:r>
            <a:r>
              <a:rPr kumimoji="0" lang="en-US" dirty="0">
                <a:latin typeface="Times New Roman" charset="0"/>
              </a:rPr>
              <a:t> CS, </a:t>
            </a:r>
            <a:r>
              <a:rPr kumimoji="0" lang="en-US" dirty="0" err="1">
                <a:latin typeface="Times New Roman" charset="0"/>
              </a:rPr>
              <a:t>Magaziner</a:t>
            </a:r>
            <a:r>
              <a:rPr kumimoji="0" lang="en-US" dirty="0">
                <a:latin typeface="Times New Roman" charset="0"/>
              </a:rPr>
              <a:t> JS, et al. </a:t>
            </a:r>
            <a:r>
              <a:rPr kumimoji="0" lang="en-US" dirty="0" err="1">
                <a:latin typeface="Times New Roman" charset="0"/>
              </a:rPr>
              <a:t>Zoledronic</a:t>
            </a:r>
            <a:r>
              <a:rPr kumimoji="0" lang="en-US" dirty="0">
                <a:latin typeface="Times New Roman" charset="0"/>
              </a:rPr>
              <a:t> acid and clinical fractures and mortality after hip fracture. </a:t>
            </a:r>
            <a:r>
              <a:rPr kumimoji="0" lang="en-US" i="1" dirty="0">
                <a:latin typeface="Times New Roman" charset="0"/>
              </a:rPr>
              <a:t>N </a:t>
            </a:r>
            <a:r>
              <a:rPr kumimoji="0" lang="en-US" i="1" dirty="0" err="1">
                <a:latin typeface="Times New Roman" charset="0"/>
              </a:rPr>
              <a:t>Engl</a:t>
            </a:r>
            <a:r>
              <a:rPr kumimoji="0" lang="en-US" i="1" dirty="0">
                <a:latin typeface="Times New Roman" charset="0"/>
              </a:rPr>
              <a:t> J Med</a:t>
            </a:r>
            <a:r>
              <a:rPr kumimoji="0" lang="en-US" dirty="0">
                <a:latin typeface="Times New Roman" charset="0"/>
              </a:rPr>
              <a:t>. 2007. [e-publication 10.1056/NEJMoa074941 at www.nejm.org]</a:t>
            </a:r>
          </a:p>
        </p:txBody>
      </p:sp>
    </p:spTree>
    <p:extLst>
      <p:ext uri="{BB962C8B-B14F-4D97-AF65-F5344CB8AC3E}">
        <p14:creationId xmlns:p14="http://schemas.microsoft.com/office/powerpoint/2010/main" xmlns="" val="1286683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Адаптировано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данным: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1.</a:t>
            </a:r>
            <a:r>
              <a:rPr lang="en-US" sz="1200" baseline="0" dirty="0" smtClean="0"/>
              <a:t> HORIZON Ext. to HORIZON PFT.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D. Black et al. 2010 The Effect of 3 Versus 6 Years of Zoledronic Acid Treatment in Osteoporosis: a Randomized Extension to the HORIZON-Pivotal Fracture Trial (PFT) J Bone Miner Res 25 (</a:t>
            </a:r>
            <a:r>
              <a:rPr lang="en-US" sz="1200" dirty="0" err="1" smtClean="0"/>
              <a:t>Suppl</a:t>
            </a:r>
            <a:r>
              <a:rPr lang="en-US" sz="1200" dirty="0" smtClean="0"/>
              <a:t> 1)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Двойное слепое плацебо-контролируемое исследование 1233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пациента, получавшие золедроновую кислоту 5 мг в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 PFT.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рандомизированные на группы: 616 пациентов – продолжение терапии Золедровновой кислотой 5 мг в течение 36 месяцев, и 617 – плацебо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прекращение терапии в течение 36 месяцев после окончания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 PFT.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 PFT: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Двойное слепое плацебо-контролируемое исследование 7765 пациентов (3889 пациентов группа золедроновой кислоты (5 мг) и 3876 группа плацебо.  Длительность наблюдения 36 месяцев;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ВЫВОДЫ: Однократная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инфузия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золедроновой кислоты  1 раз в год в течение 3-летнего периода значительно уменьшало риск переломов позвонков, бедер и других переломов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сравнению с плацебо.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dirty="0" smtClean="0"/>
              <a:t>Новые морфометрические переломы позвонков были ниже в группе 6-летнего лечения ЗОЛ  5 мг (n = 14) по сравнению</a:t>
            </a:r>
            <a:r>
              <a:rPr lang="en-US" sz="1200" b="1" dirty="0" smtClean="0"/>
              <a:t> </a:t>
            </a:r>
            <a:r>
              <a:rPr lang="ru-RU" sz="1200" b="1" dirty="0" smtClean="0"/>
              <a:t>с группой  </a:t>
            </a:r>
            <a:r>
              <a:rPr lang="en-US" sz="1200" b="1" dirty="0" err="1" smtClean="0"/>
              <a:t>Zol</a:t>
            </a:r>
            <a:r>
              <a:rPr lang="en-US" sz="1200" b="1" dirty="0" smtClean="0"/>
              <a:t> </a:t>
            </a:r>
            <a:r>
              <a:rPr lang="ru-RU" sz="1200" b="1" dirty="0" smtClean="0"/>
              <a:t>3 года + 3 года плацебо </a:t>
            </a:r>
            <a:r>
              <a:rPr lang="en-US" sz="1200" b="1" dirty="0" smtClean="0"/>
              <a:t>( n</a:t>
            </a:r>
            <a:r>
              <a:rPr lang="ru-RU" sz="1200" b="1" dirty="0" smtClean="0"/>
              <a:t>= 30) (ОШ = 0,51, p = 0,035).</a:t>
            </a:r>
            <a:r>
              <a:rPr lang="en-US" sz="1200" b="1" dirty="0" smtClean="0"/>
              <a:t> </a:t>
            </a:r>
            <a:r>
              <a:rPr lang="ru-RU" sz="1200" b="1" dirty="0" smtClean="0"/>
              <a:t> </a:t>
            </a:r>
          </a:p>
          <a:p>
            <a:endParaRPr lang="en-US" sz="2000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90472-5419-4B5B-9273-815850686C1D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227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607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02756" indent="-270291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081164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513629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946095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fld id="{F03E1EE9-F25C-B54D-8F6F-5B1162FB6C5A}" type="slidenum">
              <a:rPr kumimoji="0" lang="en-US" sz="1200">
                <a:solidFill>
                  <a:schemeClr val="bg1"/>
                </a:solidFill>
              </a:rPr>
              <a:pPr>
                <a:defRPr/>
              </a:pPr>
              <a:t>50</a:t>
            </a:fld>
            <a:endParaRPr kumimoji="0" lang="en-US" sz="1200">
              <a:solidFill>
                <a:schemeClr val="bg1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5175" y="709613"/>
            <a:ext cx="4724400" cy="35448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Arial" charset="0"/>
              </a:rPr>
              <a:t>После </a:t>
            </a:r>
            <a:r>
              <a:rPr lang="ru-RU" b="1" dirty="0">
                <a:latin typeface="Arial" charset="0"/>
              </a:rPr>
              <a:t>инфузии</a:t>
            </a:r>
            <a:endParaRPr lang="en-US" baseline="30000" dirty="0">
              <a:latin typeface="Arial" charset="0"/>
            </a:endParaRPr>
          </a:p>
          <a:p>
            <a:pPr marL="436971" lvl="2" indent="-111120">
              <a:defRPr/>
            </a:pPr>
            <a:endParaRPr lang="en-US" b="1" dirty="0">
              <a:latin typeface="Arial" charset="0"/>
            </a:endParaRPr>
          </a:p>
          <a:p>
            <a:pPr marL="436971" lvl="2" indent="-111120">
              <a:defRPr/>
            </a:pPr>
            <a:r>
              <a:rPr lang="en-US" b="1" dirty="0">
                <a:latin typeface="Arial" charset="0"/>
              </a:rPr>
              <a:t>Reference</a:t>
            </a:r>
          </a:p>
          <a:p>
            <a:pPr marL="436971" lvl="2" indent="-111120">
              <a:defRPr/>
            </a:pPr>
            <a:r>
              <a:rPr lang="en-US" dirty="0">
                <a:latin typeface="Arial" charset="0"/>
              </a:rPr>
              <a:t>Data on file, Novartis.</a:t>
            </a:r>
          </a:p>
          <a:p>
            <a:pPr marL="436971" lvl="2" indent="-111120"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79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02756" indent="-270291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081164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513629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946095" indent="-216233" defTabSz="914485"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F163B-D931-4D41-86FE-1021F0697A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567" y="4491870"/>
            <a:ext cx="5000625" cy="4254500"/>
          </a:xfrm>
          <a:ln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162175" indent="-162175">
              <a:lnSpc>
                <a:spcPct val="90000"/>
              </a:lnSpc>
              <a:defRPr/>
            </a:pPr>
            <a:r>
              <a:rPr lang="ru-RU" b="1">
                <a:latin typeface="Arial" charset="0"/>
              </a:rPr>
              <a:t>Слайд  27: Наиболее частые симтомы</a:t>
            </a:r>
            <a:r>
              <a:rPr lang="en-US" b="1">
                <a:latin typeface="Arial" charset="0"/>
              </a:rPr>
              <a:t> (≥5%)</a:t>
            </a:r>
            <a:r>
              <a:rPr lang="ru-RU" b="1">
                <a:latin typeface="Arial" charset="0"/>
              </a:rPr>
              <a:t>, возникающие в течение 3 дней после инфузии.</a:t>
            </a:r>
            <a:endParaRPr lang="de-CH" b="1">
              <a:latin typeface="Arial" charset="0"/>
            </a:endParaRPr>
          </a:p>
          <a:p>
            <a:pPr marL="162175" indent="-162175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Reference</a:t>
            </a:r>
          </a:p>
          <a:p>
            <a:pPr marL="162175" indent="-162175">
              <a:lnSpc>
                <a:spcPct val="90000"/>
              </a:lnSpc>
              <a:defRPr/>
            </a:pPr>
            <a:r>
              <a:rPr lang="en-US">
                <a:latin typeface="Arial" charset="0"/>
              </a:rPr>
              <a:t>Black DM, Boonen S, Cauley J, et al. Effect of once-yearly infusion of zoledronic acid 5 mg on spine and hip fracture reduction in postmenopausal women with osteoporosis: the HORIZON Pivotal Fracture Trial. Presented at: 28th Annual Meeting of the American Society for Bone and Mineral Research; September 15-19, 2006; Philadelphia, Pa. Abstract 1054.</a:t>
            </a:r>
          </a:p>
          <a:p>
            <a:pPr lvl="1" indent="-162175">
              <a:lnSpc>
                <a:spcPct val="90000"/>
              </a:lnSpc>
              <a:defRPr/>
            </a:pPr>
            <a:endParaRPr lang="de-CH">
              <a:latin typeface="Arial" charset="0"/>
            </a:endParaRPr>
          </a:p>
          <a:p>
            <a:pPr marL="162175" indent="-162175">
              <a:lnSpc>
                <a:spcPct val="90000"/>
              </a:lnSpc>
              <a:defRPr/>
            </a:pPr>
            <a:endParaRPr lang="en-US">
              <a:latin typeface="Arial" charset="0"/>
            </a:endParaRPr>
          </a:p>
          <a:p>
            <a:pPr marL="162175" indent="-162175">
              <a:lnSpc>
                <a:spcPct val="90000"/>
              </a:lnSpc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72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415FF5-B18E-4325-BF16-10A6239F589F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46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6BC24F-44B3-45B0-BF8E-5DCC494D8280}" type="slidenum">
              <a:rPr lang="ru-RU" smtClean="0"/>
              <a:pPr>
                <a:defRPr/>
              </a:pPr>
              <a:t>58</a:t>
            </a:fld>
            <a:endParaRPr lang="ru-RU" smtClean="0"/>
          </a:p>
        </p:txBody>
      </p:sp>
      <p:sp>
        <p:nvSpPr>
          <p:cNvPr id="10240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8EF836-FDCB-476E-ADD6-285DE4A2E623}" type="slidenum">
              <a:rPr lang="ru-RU" sz="1200">
                <a:latin typeface="Calibri" pitchFamily="34" charset="0"/>
              </a:rPr>
              <a:pPr algn="r"/>
              <a:t>58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CB902-467E-4500-BFD8-55531EAAE2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98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5EC55-E691-4346-961A-8C4BAACBCD1A}" type="slidenum">
              <a:rPr lang="ru-RU"/>
              <a:pPr/>
              <a:t>23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88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ПО- постменопаузальный</a:t>
            </a:r>
            <a:r>
              <a:rPr lang="ru-RU" baseline="0" dirty="0" smtClean="0"/>
              <a:t> остеопороз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D1AC-3F52-4E6D-94A8-68BF545F52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63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Исследование оценки назначений </a:t>
            </a:r>
            <a:r>
              <a:rPr lang="ru-RU" dirty="0" err="1" smtClean="0"/>
              <a:t>противостеопоротической</a:t>
            </a:r>
            <a:r>
              <a:rPr lang="ru-RU" dirty="0" smtClean="0"/>
              <a:t> терапии и  приверженности пациентов лечению¹.</a:t>
            </a:r>
          </a:p>
          <a:p>
            <a:r>
              <a:rPr lang="ru-RU" dirty="0" smtClean="0"/>
              <a:t>Материал и методы. </a:t>
            </a:r>
          </a:p>
          <a:p>
            <a:r>
              <a:rPr lang="ru-RU" dirty="0" smtClean="0"/>
              <a:t>Группы пациенток: </a:t>
            </a:r>
          </a:p>
          <a:p>
            <a:r>
              <a:rPr lang="ru-RU" dirty="0" smtClean="0"/>
              <a:t>1-я — 198 женщин с остеопорозом (ОП) и продолжительностью заболевания &gt;3 лет, </a:t>
            </a:r>
          </a:p>
          <a:p>
            <a:r>
              <a:rPr lang="ru-RU" dirty="0" smtClean="0"/>
              <a:t>2-я — 186 женщин старше 50 лет, </a:t>
            </a:r>
            <a:r>
              <a:rPr lang="ru-RU" dirty="0" err="1" smtClean="0"/>
              <a:t>перенесших</a:t>
            </a:r>
            <a:r>
              <a:rPr lang="ru-RU" dirty="0" smtClean="0"/>
              <a:t> малотравматичные переломы (МП) различных локализаций</a:t>
            </a:r>
          </a:p>
          <a:p>
            <a:r>
              <a:rPr lang="ru-RU" dirty="0" smtClean="0"/>
              <a:t>Анкетирование  : оценка назначения терапии и приверженности лечению  в т. ч  через 12 и 18 </a:t>
            </a:r>
            <a:r>
              <a:rPr lang="ru-RU" dirty="0" err="1" smtClean="0"/>
              <a:t>мес</a:t>
            </a:r>
            <a:r>
              <a:rPr lang="ru-RU" dirty="0" smtClean="0"/>
              <a:t> после перелома</a:t>
            </a:r>
          </a:p>
          <a:p>
            <a:endParaRPr lang="ru-RU" dirty="0" smtClean="0"/>
          </a:p>
          <a:p>
            <a:r>
              <a:rPr lang="ru-RU" dirty="0" smtClean="0"/>
              <a:t>Текущие</a:t>
            </a:r>
            <a:r>
              <a:rPr lang="ru-RU" baseline="0" dirty="0" smtClean="0"/>
              <a:t> Российские данные : </a:t>
            </a:r>
          </a:p>
          <a:p>
            <a:r>
              <a:rPr lang="ru-RU" dirty="0" smtClean="0"/>
              <a:t>Приверженность лечению больных остеопорозом в реальной клинической практике.</a:t>
            </a:r>
          </a:p>
          <a:p>
            <a:r>
              <a:rPr lang="ru-RU" dirty="0" err="1" smtClean="0"/>
              <a:t>Торопцова</a:t>
            </a:r>
            <a:r>
              <a:rPr lang="ru-RU" dirty="0" smtClean="0"/>
              <a:t> Н.В., Никитинская ОА, Добровольская О.В.</a:t>
            </a:r>
          </a:p>
          <a:p>
            <a:endParaRPr lang="ru-RU" dirty="0" smtClean="0"/>
          </a:p>
          <a:p>
            <a:r>
              <a:rPr lang="ru-RU" dirty="0" smtClean="0"/>
              <a:t>Цель — оценить частоту назначения </a:t>
            </a:r>
            <a:r>
              <a:rPr lang="ru-RU" dirty="0" err="1" smtClean="0"/>
              <a:t>противоостеопоретических</a:t>
            </a:r>
            <a:r>
              <a:rPr lang="ru-RU" dirty="0" smtClean="0"/>
              <a:t> препаратов в реальной клинической практике и приверженность пациентов лечению.</a:t>
            </a:r>
          </a:p>
          <a:p>
            <a:endParaRPr lang="ru-RU" dirty="0" smtClean="0"/>
          </a:p>
          <a:p>
            <a:r>
              <a:rPr lang="ru-RU" dirty="0" smtClean="0"/>
              <a:t>Материал и методы. Проанкетированы две группы пациенток: 1-я — 198 женщин с остеопорозом (ОП) и продолжительностью заболевания &gt;3 лет, 2-я — 186 женщин старше 50 лет, </a:t>
            </a:r>
            <a:r>
              <a:rPr lang="ru-RU" dirty="0" err="1" smtClean="0"/>
              <a:t>перенесших</a:t>
            </a:r>
            <a:r>
              <a:rPr lang="ru-RU" dirty="0" smtClean="0"/>
              <a:t> малотравматичные переломы (МП) различных локализаций, которым проводилась оценка назначения терапии и приверженности лечению через 12 и 18 </a:t>
            </a:r>
            <a:r>
              <a:rPr lang="ru-RU" dirty="0" err="1" smtClean="0"/>
              <a:t>мес</a:t>
            </a:r>
            <a:r>
              <a:rPr lang="ru-RU" dirty="0" smtClean="0"/>
              <a:t> после перелома.</a:t>
            </a:r>
          </a:p>
          <a:p>
            <a:endParaRPr lang="ru-RU" dirty="0" smtClean="0"/>
          </a:p>
          <a:p>
            <a:r>
              <a:rPr lang="ru-RU" dirty="0" smtClean="0"/>
              <a:t>Результаты. В 1-й группе больных ОП 16% женщин принимали </a:t>
            </a:r>
            <a:r>
              <a:rPr lang="ru-RU" dirty="0" err="1" smtClean="0"/>
              <a:t>противоостеопоретическое</a:t>
            </a:r>
            <a:r>
              <a:rPr lang="ru-RU" dirty="0" smtClean="0"/>
              <a:t> лечение &gt;3 лет, 24% — 2—3 года, 38% — от 6 </a:t>
            </a:r>
            <a:r>
              <a:rPr lang="ru-RU" dirty="0" err="1" smtClean="0"/>
              <a:t>мес</a:t>
            </a:r>
            <a:r>
              <a:rPr lang="ru-RU" dirty="0" smtClean="0"/>
              <a:t> до 1 года, а 22% — так и не начали патогенетическую терапию. Приверженность лечению была достоверно выше среди тех, кто наблюдался в специализированном Центре профилактики ОП. Во 2-й группе больных после МП 56% лиц получали терапию, а 44% — нет, что в половине случаев было связано с отсутствием рекомендаций врача первичного звена. </a:t>
            </a:r>
          </a:p>
          <a:p>
            <a:r>
              <a:rPr lang="ru-RU" dirty="0" smtClean="0"/>
              <a:t>В течение первого года после МП лечение получали 24%, а к 18-му месяцу — лишь 19% женщин. В 89% случаев оно было рекомендовано специалистами Центра профилактики ОП и лишь в 11% — врачами первичного звена. У 9% пациентов в течение года </a:t>
            </a:r>
            <a:r>
              <a:rPr lang="ru-RU" dirty="0" err="1" smtClean="0"/>
              <a:t>произошел</a:t>
            </a:r>
            <a:r>
              <a:rPr lang="ru-RU" dirty="0" smtClean="0"/>
              <a:t> повторный перелом, среди них никто не получал патогенетического лечения. Анкетирование пациентов с ОП показало, что они в 65% случаев предпочитают не ежедневный, а более редкий </a:t>
            </a:r>
            <a:r>
              <a:rPr lang="ru-RU" dirty="0" err="1" smtClean="0"/>
              <a:t>прием</a:t>
            </a:r>
            <a:r>
              <a:rPr lang="ru-RU" dirty="0" smtClean="0"/>
              <a:t> препаратов. В то же время не было выявлено преимущества какого-то одного способа введения препаратов. Заключение. У пациентов с ОП отмечается низкая частота </a:t>
            </a:r>
            <a:r>
              <a:rPr lang="ru-RU" dirty="0" err="1" smtClean="0"/>
              <a:t>приема</a:t>
            </a:r>
            <a:r>
              <a:rPr lang="ru-RU" dirty="0" smtClean="0"/>
              <a:t> патогенетического лечения, особенно у наблюдавшихся в районных поликлиниках, что связано как с отсутствием назначения </a:t>
            </a:r>
            <a:r>
              <a:rPr lang="ru-RU" dirty="0" err="1" smtClean="0"/>
              <a:t>противоостеопоретического</a:t>
            </a:r>
            <a:r>
              <a:rPr lang="ru-RU" dirty="0" smtClean="0"/>
              <a:t> лечения врачами, так и с неадекватной приверженностью пациентов терапии. Для улучшения качества медицинской помощи больным ОП необходимы как мотивация пациентов к длительному лечению, так и образовательные программы по ОП среди врачей первичного звена.</a:t>
            </a:r>
          </a:p>
          <a:p>
            <a:endParaRPr lang="ru-RU" dirty="0" smtClean="0"/>
          </a:p>
          <a:p>
            <a:r>
              <a:rPr lang="ru-RU" dirty="0" smtClean="0"/>
              <a:t>Ключевые слова: остеопороз; </a:t>
            </a:r>
            <a:r>
              <a:rPr lang="ru-RU" dirty="0" err="1" smtClean="0"/>
              <a:t>остеопоретические</a:t>
            </a:r>
            <a:r>
              <a:rPr lang="ru-RU" dirty="0" smtClean="0"/>
              <a:t> переломы; приверженность лечению.</a:t>
            </a:r>
          </a:p>
          <a:p>
            <a:endParaRPr lang="ru-RU" dirty="0" smtClean="0"/>
          </a:p>
          <a:p>
            <a:r>
              <a:rPr lang="ru-RU" dirty="0" smtClean="0"/>
              <a:t>Для ссылки: </a:t>
            </a:r>
            <a:r>
              <a:rPr lang="ru-RU" dirty="0" err="1" smtClean="0"/>
              <a:t>Торопцова</a:t>
            </a:r>
            <a:r>
              <a:rPr lang="ru-RU" dirty="0" smtClean="0"/>
              <a:t> НВ, Никитинская ОА, Добровольская ОВ. Приверженность лечению больных остеопорозом в реальной клинической практике. Научно-практическая ревматология.</a:t>
            </a:r>
            <a:r>
              <a:rPr lang="ru-RU" baseline="0" dirty="0" smtClean="0"/>
              <a:t> </a:t>
            </a:r>
            <a:r>
              <a:rPr lang="ru-RU" dirty="0" smtClean="0"/>
              <a:t>2014;52(3):336—341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D1AC-3F52-4E6D-94A8-68BF545F52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46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Ретроспективный</a:t>
            </a:r>
            <a:r>
              <a:rPr lang="ru-RU" baseline="0" dirty="0" smtClean="0"/>
              <a:t> анализ </a:t>
            </a:r>
            <a:r>
              <a:rPr lang="ru-RU" dirty="0" smtClean="0"/>
              <a:t> зависимости</a:t>
            </a:r>
            <a:r>
              <a:rPr lang="ru-RU" baseline="0" dirty="0" smtClean="0"/>
              <a:t> </a:t>
            </a:r>
            <a:r>
              <a:rPr lang="ru-RU" dirty="0" smtClean="0"/>
              <a:t>приверженности  пациентов</a:t>
            </a:r>
            <a:r>
              <a:rPr lang="ru-RU" baseline="0" dirty="0" smtClean="0"/>
              <a:t> терапии и риска возникновения переломов, проведенный  в США на основании данных медицинских  регистров заболеваемости  35 537 женщин с ПМО в течение 30 месяцев, показал, что н</a:t>
            </a:r>
            <a:r>
              <a:rPr lang="ru-RU" dirty="0" smtClean="0"/>
              <a:t>изкая приверженность к терапии приводит к увеличению риска переломов*</a:t>
            </a:r>
          </a:p>
          <a:p>
            <a:endParaRPr lang="ru-RU" dirty="0" smtClean="0"/>
          </a:p>
          <a:p>
            <a:r>
              <a:rPr lang="ru-RU" dirty="0" smtClean="0"/>
              <a:t>По  отношению к максимальной</a:t>
            </a:r>
            <a:r>
              <a:rPr lang="ru-RU" baseline="0" dirty="0" smtClean="0"/>
              <a:t> защите от переломов (%) при соблюдении 100 % </a:t>
            </a:r>
            <a:r>
              <a:rPr lang="ru-RU" baseline="0" dirty="0" err="1" smtClean="0"/>
              <a:t>приемов</a:t>
            </a:r>
            <a:r>
              <a:rPr lang="en-US" baseline="0" dirty="0" smtClean="0"/>
              <a:t>. (P &lt;0,001)</a:t>
            </a:r>
            <a:r>
              <a:rPr lang="ru-RU" baseline="0" dirty="0" smtClean="0"/>
              <a:t>. Адаптировано из </a:t>
            </a:r>
            <a:r>
              <a:rPr lang="en-US" baseline="0" dirty="0" smtClean="0"/>
              <a:t>Siris ES et al.</a:t>
            </a:r>
            <a:r>
              <a:rPr lang="ru-RU" baseline="0" dirty="0" smtClean="0"/>
              <a:t> </a:t>
            </a:r>
            <a:r>
              <a:rPr lang="en-US" baseline="0" dirty="0" smtClean="0"/>
              <a:t>Mayo </a:t>
            </a:r>
            <a:r>
              <a:rPr lang="en-US" baseline="0" dirty="0" err="1" smtClean="0"/>
              <a:t>Clin</a:t>
            </a:r>
            <a:r>
              <a:rPr lang="en-US" baseline="0" dirty="0" smtClean="0"/>
              <a:t> Proc.2006</a:t>
            </a:r>
            <a:r>
              <a:rPr lang="ru-RU" baseline="0" dirty="0" smtClean="0"/>
              <a:t>; 81: 1013-1022.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D1AC-3F52-4E6D-94A8-68BF545F52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09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8F98E4-505E-4CB9-8051-10DDA4C19D6A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6355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Адаптировано: Федеральные клинические рекомендации по диагностике, лечению и профилактике остеопороза. Проблемы эндокринологии. 2017;63(6): 392-426 </a:t>
            </a:r>
          </a:p>
          <a:p>
            <a:endParaRPr lang="ru-RU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D1AC-3F52-4E6D-94A8-68BF545F528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06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Множественные переломы позвонков после отмены </a:t>
            </a:r>
            <a:r>
              <a:rPr lang="ru-RU" dirty="0" err="1" smtClean="0"/>
              <a:t>Denosumab</a:t>
            </a:r>
            <a:r>
              <a:rPr lang="ru-RU" dirty="0" smtClean="0"/>
              <a:t>: как их избежать?</a:t>
            </a:r>
            <a:br>
              <a:rPr lang="ru-RU" dirty="0" smtClean="0"/>
            </a:br>
            <a:endParaRPr lang="ru-RU" dirty="0" smtClean="0"/>
          </a:p>
          <a:p>
            <a:r>
              <a:rPr lang="ru-RU" baseline="0" dirty="0" err="1" smtClean="0"/>
              <a:t>Деносумаб</a:t>
            </a:r>
            <a:r>
              <a:rPr lang="ru-RU" dirty="0" smtClean="0"/>
              <a:t> представляет собой </a:t>
            </a:r>
            <a:r>
              <a:rPr lang="ru-RU" dirty="0" err="1" smtClean="0"/>
              <a:t>моноклональное</a:t>
            </a:r>
            <a:r>
              <a:rPr lang="ru-RU" dirty="0" smtClean="0"/>
              <a:t> антитело против </a:t>
            </a:r>
            <a:r>
              <a:rPr lang="ru-RU" dirty="0" err="1" smtClean="0"/>
              <a:t>лиганда</a:t>
            </a:r>
            <a:r>
              <a:rPr lang="ru-RU" dirty="0" smtClean="0"/>
              <a:t> RANK, которое ингибирует </a:t>
            </a:r>
            <a:r>
              <a:rPr lang="ru-RU" baseline="0" dirty="0" smtClean="0"/>
              <a:t> процесс созревания и </a:t>
            </a:r>
            <a:r>
              <a:rPr lang="ru-RU" dirty="0" smtClean="0"/>
              <a:t>активность остеокластов. Это уменьшает резорбцию кости, увеличивает плотность костной ткани и снижает риск перелома в период действия препарата. </a:t>
            </a:r>
          </a:p>
          <a:p>
            <a:r>
              <a:rPr lang="ru-RU" dirty="0" smtClean="0"/>
              <a:t>Однако после прекращения его</a:t>
            </a:r>
            <a:r>
              <a:rPr lang="ru-RU" baseline="0" dirty="0" smtClean="0"/>
              <a:t> системного действия </a:t>
            </a:r>
            <a:r>
              <a:rPr lang="ru-RU" dirty="0" smtClean="0"/>
              <a:t>появляется выраженный</a:t>
            </a:r>
            <a:r>
              <a:rPr lang="ru-RU" baseline="0" dirty="0" smtClean="0"/>
              <a:t> </a:t>
            </a:r>
            <a:r>
              <a:rPr lang="ru-RU" dirty="0" smtClean="0"/>
              <a:t>эффект рикошета, который длится около двух лет. </a:t>
            </a:r>
          </a:p>
          <a:p>
            <a:r>
              <a:rPr lang="ru-RU" dirty="0" smtClean="0"/>
              <a:t>Это приводит к увеличению маркеров костного </a:t>
            </a:r>
            <a:r>
              <a:rPr lang="ru-RU" dirty="0" err="1" smtClean="0"/>
              <a:t>ремоделирования</a:t>
            </a:r>
            <a:r>
              <a:rPr lang="ru-RU" dirty="0" smtClean="0"/>
              <a:t>, усиленному снижению плотности костной ткани, и повышенному риску множественных переломов позвонков. Частота переломов колеблется от 1 до 10%.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Из-за этого высокого риска, </a:t>
            </a:r>
            <a:r>
              <a:rPr lang="ru-RU" dirty="0" err="1" smtClean="0"/>
              <a:t>деносумаб</a:t>
            </a:r>
            <a:r>
              <a:rPr lang="ru-RU" dirty="0" smtClean="0"/>
              <a:t> должен быть препаратом второй линии¹, применяемым по ограниченным и очень конкретными показаниями. При прекращении терапии</a:t>
            </a:r>
            <a:r>
              <a:rPr lang="ru-RU" baseline="0" dirty="0" smtClean="0"/>
              <a:t> </a:t>
            </a:r>
            <a:r>
              <a:rPr lang="ru-RU" dirty="0" err="1" smtClean="0"/>
              <a:t>деносумабом</a:t>
            </a:r>
            <a:r>
              <a:rPr lang="ru-RU" dirty="0" smtClean="0"/>
              <a:t>, с</a:t>
            </a:r>
            <a:r>
              <a:rPr lang="ru-RU" baseline="0" dirty="0" smtClean="0"/>
              <a:t> целью </a:t>
            </a:r>
            <a:r>
              <a:rPr lang="ru-RU" dirty="0" smtClean="0"/>
              <a:t> ограничить эффект рикошета</a:t>
            </a:r>
            <a:r>
              <a:rPr lang="ru-RU" baseline="0" dirty="0" smtClean="0"/>
              <a:t>, </a:t>
            </a:r>
            <a:r>
              <a:rPr lang="ru-RU" dirty="0" smtClean="0"/>
              <a:t>рекомендация - назначить сильный </a:t>
            </a:r>
            <a:r>
              <a:rPr lang="ru-RU" dirty="0" err="1" smtClean="0"/>
              <a:t>бисфосфонат</a:t>
            </a:r>
            <a:r>
              <a:rPr lang="ru-RU" dirty="0" smtClean="0"/>
              <a:t> (алендронат, </a:t>
            </a:r>
            <a:r>
              <a:rPr lang="ru-RU" dirty="0" err="1" smtClean="0"/>
              <a:t>золедронат</a:t>
            </a:r>
            <a:r>
              <a:rPr lang="ru-RU" dirty="0" smtClean="0"/>
              <a:t>) и регулярно контролировать маркеры резорбции кости.(1.2.)  Поддержано</a:t>
            </a:r>
            <a:r>
              <a:rPr lang="ru-RU" baseline="0" dirty="0" smtClean="0"/>
              <a:t>  РАОП,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¹ Мнение исследователей</a:t>
            </a:r>
            <a:r>
              <a:rPr lang="ru-RU" baseline="0" dirty="0" smtClean="0"/>
              <a:t> </a:t>
            </a:r>
            <a:r>
              <a:rPr lang="en-US" baseline="0" dirty="0" smtClean="0"/>
              <a:t>¹Praxis (Bern 1994). 2018 Jun;107(12):649-654. </a:t>
            </a:r>
            <a:r>
              <a:rPr lang="en-US" baseline="0" dirty="0" err="1" smtClean="0"/>
              <a:t>doi</a:t>
            </a:r>
            <a:r>
              <a:rPr lang="en-US" baseline="0" dirty="0" smtClean="0"/>
              <a:t>: 10.1024/1661-8157/a002997. [Multiple Vertebral Fractures after </a:t>
            </a:r>
            <a:r>
              <a:rPr lang="en-US" baseline="0" dirty="0" err="1" smtClean="0"/>
              <a:t>Denosumab</a:t>
            </a:r>
            <a:r>
              <a:rPr lang="en-US" baseline="0" dirty="0" smtClean="0"/>
              <a:t> Discontinuation: How to Avoid Them?</a:t>
            </a:r>
            <a:r>
              <a:rPr lang="ru-RU" baseline="0" dirty="0" smtClean="0"/>
              <a:t> </a:t>
            </a:r>
            <a:r>
              <a:rPr lang="en-US" baseline="0" dirty="0" err="1" smtClean="0"/>
              <a:t>Lamy</a:t>
            </a:r>
            <a:r>
              <a:rPr lang="en-US" baseline="0" dirty="0" smtClean="0"/>
              <a:t> O, Gonzalez Rodriguez E, Stoll D, </a:t>
            </a:r>
            <a:r>
              <a:rPr lang="en-US" baseline="0" dirty="0" err="1" smtClean="0"/>
              <a:t>Aubry-Rozier</a:t>
            </a:r>
            <a:r>
              <a:rPr lang="en-US" baseline="0" dirty="0" smtClean="0"/>
              <a:t> B, </a:t>
            </a:r>
            <a:r>
              <a:rPr lang="en-US" baseline="0" dirty="0" err="1" smtClean="0"/>
              <a:t>Livio</a:t>
            </a:r>
            <a:r>
              <a:rPr lang="en-US" baseline="0" dirty="0" smtClean="0"/>
              <a:t> F</a:t>
            </a:r>
            <a:r>
              <a:rPr lang="ru-RU" baseline="0" dirty="0" smtClean="0"/>
              <a:t> </a:t>
            </a:r>
            <a:r>
              <a:rPr lang="en-US" baseline="0" dirty="0" smtClean="0"/>
              <a:t>et al.</a:t>
            </a:r>
            <a:endParaRPr lang="ru-RU" dirty="0" smtClean="0"/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ru-RU" dirty="0" smtClean="0"/>
              <a:t>Данная  концепция</a:t>
            </a:r>
            <a:r>
              <a:rPr lang="ru-RU" baseline="0" dirty="0" smtClean="0"/>
              <a:t> поддержана  российским РАОП и  опубликована Ж. Остеопороз и </a:t>
            </a:r>
            <a:r>
              <a:rPr lang="ru-RU" baseline="0" dirty="0" err="1" smtClean="0"/>
              <a:t>Остеопатии</a:t>
            </a:r>
            <a:r>
              <a:rPr lang="ru-RU" baseline="0" dirty="0" smtClean="0"/>
              <a:t>, 2018, 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6D1AC-3F52-4E6D-94A8-68BF545F528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81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3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2413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9862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84548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95113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0224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8908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16671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5201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p:oleObj spid="_x0000_s35879" name="think-cell Slide" r:id="rId4" imgW="360" imgH="360" progId="">
              <p:embed/>
            </p:oleObj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503560" y="1343027"/>
            <a:ext cx="8316913" cy="46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49"/>
            <a:ext cx="400035" cy="252000"/>
          </a:xfrm>
          <a:prstGeom prst="rect">
            <a:avLst/>
          </a:prstGeom>
        </p:spPr>
        <p:txBody>
          <a:bodyPr/>
          <a:lstStyle>
            <a:lvl1pPr>
              <a:defRPr sz="675" baseline="0">
                <a:solidFill>
                  <a:srgbClr val="6685A3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8617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7534B2-464D-40D1-91EE-0125508E52EB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xmlns="" val="6667447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5588"/>
            <a:ext cx="8229600" cy="45259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81C74-54D1-4593-A7A1-907EE54ED1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1473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3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13286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719" name="think-cell Slide" r:id="rId4" imgW="360" imgH="360" progId="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Rx/Osteoporosis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57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1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056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744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558712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768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801826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264222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4739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6904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1580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1106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826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57372184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791" name="think-cell Slide" r:id="rId4" imgW="360" imgH="360" progId="">
              <p:embed/>
            </p:oleObj>
          </a:graphicData>
        </a:graphic>
      </p:graphicFrame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8475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7994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8816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29053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9840" name="think-cell Slide" r:id="rId4" imgW="360" imgH="360" progId="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741371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3089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0"/>
            <a:ext cx="150875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2368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p:oleObj spid="_x0000_s30864" name="think-cell Slide" r:id="rId4" imgW="360" imgH="360" progId="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906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1588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p:oleObj spid="_x0000_s31888" name="think-cell Slide" r:id="rId4" imgW="360" imgH="360" progId="">
              <p:embed/>
            </p:oleObj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503561" y="1343026"/>
            <a:ext cx="8316913" cy="46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605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675" baseline="0">
                <a:solidFill>
                  <a:srgbClr val="6685A3"/>
                </a:solidFill>
              </a:defRPr>
            </a:lvl1pPr>
          </a:lstStyle>
          <a:p>
            <a:r>
              <a:rPr lang="en-US" dirty="0" smtClean="0"/>
              <a:t> | Rx/Iron &amp; Osteoporosis | Business Use Only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8" y="6403149"/>
            <a:ext cx="400035" cy="252000"/>
          </a:xfrm>
          <a:prstGeom prst="rect">
            <a:avLst/>
          </a:prstGeom>
        </p:spPr>
        <p:txBody>
          <a:bodyPr/>
          <a:lstStyle>
            <a:lvl1pPr>
              <a:defRPr sz="675" baseline="0">
                <a:solidFill>
                  <a:srgbClr val="6685A3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8"/>
            <a:ext cx="1463040" cy="17748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38116" y="6142167"/>
            <a:ext cx="5943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accent1"/>
                </a:solidFill>
              </a:rPr>
              <a:t>Rx/GYNO</a:t>
            </a: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205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8" y="1589"/>
          <a:ext cx="1465" cy="1587"/>
        </p:xfrm>
        <a:graphic>
          <a:graphicData uri="http://schemas.openxmlformats.org/presentationml/2006/ole">
            <p:oleObj spid="_x0000_s32911" name="think-cell Slide" r:id="rId5" imgW="360" imgH="360" progId="">
              <p:embed/>
            </p:oleObj>
          </a:graphicData>
        </a:graphic>
      </p:graphicFrame>
      <p:pic>
        <p:nvPicPr>
          <p:cNvPr id="8" name="Picture 6" descr="ppt_foroza_staka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1660527"/>
            <a:ext cx="291611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4113214"/>
            <a:ext cx="6661150" cy="1008063"/>
          </a:xfrm>
        </p:spPr>
        <p:txBody>
          <a:bodyPr/>
          <a:lstStyle>
            <a:lvl1pPr>
              <a:spcBef>
                <a:spcPct val="40000"/>
              </a:spcBef>
              <a:defRPr sz="1939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22539" y="5210176"/>
            <a:ext cx="6657975" cy="259302"/>
          </a:xfrm>
        </p:spPr>
        <p:txBody>
          <a:bodyPr tIns="45720">
            <a:spAutoFit/>
          </a:bodyPr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385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2173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53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71288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3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59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3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6415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3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94440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08293614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71541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32667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77709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0754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044333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44084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31903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08761"/>
            <a:ext cx="379476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EC9A1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368989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72818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65960" y="2331720"/>
            <a:ext cx="6490654" cy="228600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965960" y="4709161"/>
            <a:ext cx="6490654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391735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96100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63214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65959" y="4389120"/>
            <a:ext cx="649224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0" y="455613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53005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" y="2"/>
            <a:ext cx="1508759" cy="68579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65959" y="2331720"/>
            <a:ext cx="649224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Thank</a:t>
            </a:r>
            <a:r>
              <a:rPr lang="en-US" baseline="0" dirty="0" smtClean="0"/>
              <a:t> you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08857" y="-137160"/>
            <a:ext cx="6949343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160" y="6370767"/>
            <a:ext cx="1463040" cy="1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7572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85800" y="457200"/>
            <a:ext cx="7770813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65960" y="4389120"/>
            <a:ext cx="6490654" cy="960120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965958" y="5440680"/>
            <a:ext cx="43434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1965960" cy="777240"/>
          </a:xfrm>
          <a:solidFill>
            <a:schemeClr val="accent3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Business Unit/Franchise</a:t>
            </a:r>
          </a:p>
        </p:txBody>
      </p:sp>
    </p:spTree>
    <p:extLst>
      <p:ext uri="{BB962C8B-B14F-4D97-AF65-F5344CB8AC3E}">
        <p14:creationId xmlns:p14="http://schemas.microsoft.com/office/powerpoint/2010/main" xmlns="" val="207075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4D88-4FF5-44F5-8A3C-0FD409E990B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5831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0" y="6597650"/>
            <a:ext cx="971550" cy="260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1DA51266-16AA-4511-839D-7A72BBC75CB2}" type="datetime1">
              <a:rPr lang="ru-RU" sz="1000" smtClean="0">
                <a:solidFill>
                  <a:srgbClr val="FFFFFF"/>
                </a:solidFill>
              </a:rPr>
              <a:pPr eaLnBrk="1" hangingPunct="1">
                <a:defRPr/>
              </a:pPr>
              <a:t>31.05.2019</a:t>
            </a:fld>
            <a:endParaRPr lang="ru-RU" sz="1000" smtClean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1D919ECC-BC69-4653-8067-BA8EC7318347}" type="slidenum">
              <a:rPr lang="ru-RU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z="100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1331913" y="6597650"/>
            <a:ext cx="6985000" cy="2603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1100" b="1" dirty="0" smtClean="0">
                <a:solidFill>
                  <a:srgbClr val="FFFFFF"/>
                </a:solidFill>
              </a:rPr>
              <a:t>Остеоскрининг Россия - социальная программа по выявлению риска переломов у населения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45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1"/>
            <a:ext cx="379476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508761"/>
            <a:ext cx="379476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8170561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5588"/>
            <a:ext cx="8229600" cy="45259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81C74-54D1-4593-A7A1-907EE54ED1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3510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p:oleObj spid="_x0000_s34893" name="think-cell Slide" r:id="rId4" imgW="360" imgH="360" progId="">
              <p:embed/>
            </p:oleObj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503560" y="1343027"/>
            <a:ext cx="8316913" cy="46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7" y="6403149"/>
            <a:ext cx="400035" cy="252000"/>
          </a:xfrm>
          <a:prstGeom prst="rect">
            <a:avLst/>
          </a:prstGeom>
        </p:spPr>
        <p:txBody>
          <a:bodyPr/>
          <a:lstStyle>
            <a:lvl1pPr>
              <a:defRPr sz="675" baseline="0">
                <a:solidFill>
                  <a:srgbClr val="6685A3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9465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F6EA-1837-4A65-B306-F8DA2B82F9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740336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F478-4440-4CF9-B3C9-134048917B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5785025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FD71-7049-4137-A55E-5EAE9C923C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981470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725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305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314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411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55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77724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85800" y="2057400"/>
            <a:ext cx="77724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1498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811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540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457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7360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367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95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FC7A-ADDE-4D23-A271-09A02B5EF712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58EC-82D1-4583-8E03-A92DA0ED76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51547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5A09-1A81-4EAB-8C44-C9C08F7EF640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F2A2-4F67-4487-9A4B-9E71E33B2C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303998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5955-1446-4201-A85D-C3A667B08FAB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3A0B-E9D1-4A32-8EBE-6A27ED339A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628550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6CAB-98F6-4A90-955A-FEA2513A474B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FAEA-FC8D-4535-B616-06E300DFA3F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248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0" y="5623561"/>
            <a:ext cx="379476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580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2057400"/>
            <a:ext cx="379476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026617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5B84-1A0D-4FF8-B063-86CDD8721004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26F1-63FB-414E-8EB0-DBA3432C17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246630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52B3-5922-45A9-8E3F-DA71464F2CCD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F544-838F-452B-AD6B-E6D9439810D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265620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628D-56EF-41BC-9B1A-44E84D36917A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C8CF-8D5C-436A-B8BB-E9F791A1CC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536704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B367-5207-4122-A0AA-31A20CABA854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DA9D-6E6D-4D38-B2E9-2014989935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32629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921C-D97F-4B68-9A7E-E43676973558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2CD4-A589-4CCF-AB19-6BE483D0A2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73245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CC14-747D-444C-A3D9-39C052B4DB8F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730B-7B3E-43FB-86C4-D82809D290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234444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6DAE-99F3-4FB5-97B7-87AFA0ACE256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D0F0-AFAF-4247-8F51-DEF683CECD2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831591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800" y="5623561"/>
            <a:ext cx="2468880" cy="41052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337560" y="5623561"/>
            <a:ext cx="2468880" cy="41052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989320" y="5623561"/>
            <a:ext cx="2468880" cy="41052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9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9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5800" y="1508761"/>
            <a:ext cx="7772400" cy="45383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900"/>
            </a:lvl1pPr>
            <a:lvl2pPr marL="0" indent="0" algn="ctr">
              <a:spcBef>
                <a:spcPts val="0"/>
              </a:spcBef>
              <a:buNone/>
              <a:defRPr sz="900"/>
            </a:lvl2pPr>
            <a:lvl3pPr marL="0" indent="0" algn="ctr">
              <a:spcBef>
                <a:spcPts val="0"/>
              </a:spcBef>
              <a:buNone/>
              <a:defRPr sz="900"/>
            </a:lvl3pPr>
            <a:lvl4pPr marL="0" indent="0" algn="ctr">
              <a:spcBef>
                <a:spcPts val="0"/>
              </a:spcBef>
              <a:buNone/>
              <a:defRPr sz="900"/>
            </a:lvl4pPr>
            <a:lvl5pPr marL="0" indent="0" algn="ctr">
              <a:spcBef>
                <a:spcPts val="0"/>
              </a:spcBef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Use Only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3053-C508-4AB6-894A-40C6987E2E8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xmlns="" val="25952411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6888" name="think-cell Slide" r:id="rId4" imgW="360" imgH="360" progId="">
              <p:embed/>
            </p:oleObj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 b="0"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540000" y="738560"/>
            <a:ext cx="8311392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503559" y="1343025"/>
            <a:ext cx="8316913" cy="4930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7388" y="6402388"/>
            <a:ext cx="6477000" cy="250825"/>
          </a:xfrm>
        </p:spPr>
        <p:txBody>
          <a:bodyPr/>
          <a:lstStyle>
            <a:lvl1pPr eaLnBrk="1" hangingPunct="1">
              <a:defRPr sz="900" baseline="0">
                <a:solidFill>
                  <a:srgbClr val="6685A3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t> | Business Use Only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163" y="6402388"/>
            <a:ext cx="400050" cy="247650"/>
          </a:xfrm>
        </p:spPr>
        <p:txBody>
          <a:bodyPr anchor="t"/>
          <a:lstStyle>
            <a:lvl1pPr>
              <a:defRPr>
                <a:solidFill>
                  <a:srgbClr val="6685A3"/>
                </a:solidFill>
              </a:defRPr>
            </a:lvl1pPr>
          </a:lstStyle>
          <a:p>
            <a:pPr>
              <a:defRPr/>
            </a:pPr>
            <a:fld id="{7E39CE61-4806-47E7-8796-1879DBC9F1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7631528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FFB0-1A2A-409C-92AF-D5E92D341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840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3756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89320" y="5623561"/>
            <a:ext cx="24688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508761"/>
            <a:ext cx="77724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914400" y="6629400"/>
            <a:ext cx="5715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>
          <a:xfrm>
            <a:off x="685800" y="6629400"/>
            <a:ext cx="228600" cy="228600"/>
          </a:xfrm>
          <a:prstGeom prst="rect">
            <a:avLst/>
          </a:prstGeom>
        </p:spPr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8580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333756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989320" y="2057400"/>
            <a:ext cx="24688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picture. Get approved pictures at http://</a:t>
            </a:r>
            <a:r>
              <a:rPr lang="en-US" dirty="0" err="1" smtClean="0"/>
              <a:t>www.novartisbrandlab.com</a:t>
            </a:r>
            <a:r>
              <a:rPr lang="en-US" dirty="0" smtClean="0"/>
              <a:t>/resources/library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90771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vmlDrawing" Target="../drawings/vmlDrawing3.v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vmlDrawing" Target="../drawings/vmlDrawing13.v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oleObject" Target="../embeddings/oleObject13.bin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xmlns="" val="920036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500" name="think-cell Slide" r:id="rId23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068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94" r:id="rId17"/>
    <p:sldLayoutId id="2147483814" r:id="rId18"/>
    <p:sldLayoutId id="2147483815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696" name="think-cell Slide" r:id="rId25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3318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3870" name="think-cell Slide" r:id="rId2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08760"/>
            <a:ext cx="77724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129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811" r:id="rId22"/>
    <p:sldLayoutId id="2147483812" r:id="rId23"/>
    <p:sldLayoutId id="2147483813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CF7A-1FF0-4523-A4AA-789184888589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CBF4-C469-4F56-B124-B5E7F4179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7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
Второй уровень
Третий уровень
Четвертый уровень
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F6C908-E763-46F5-BF38-8EB9EB64E2AB}" type="datetimeFigureOut">
              <a:rPr lang="ru-RU"/>
              <a:pPr>
                <a:defRPr/>
              </a:pPr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7F294D-B14C-4330-99C1-CD3E36E952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2292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idx="1"/>
          </p:nvPr>
        </p:nvSpPr>
        <p:spPr>
          <a:xfrm>
            <a:off x="685800" y="1508760"/>
            <a:ext cx="7772400" cy="2527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Диагностика и лечение </a:t>
            </a:r>
            <a:r>
              <a:rPr lang="ru-RU" sz="3200" dirty="0" err="1" smtClean="0">
                <a:latin typeface="+mj-lt"/>
              </a:rPr>
              <a:t>постменопаузного</a:t>
            </a:r>
            <a:r>
              <a:rPr lang="ru-RU" sz="3200" dirty="0" smtClean="0">
                <a:latin typeface="+mj-lt"/>
              </a:rPr>
              <a:t> остеопороза.</a:t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Терапия остеопороза в повседневной практике</a:t>
            </a:r>
            <a:br>
              <a:rPr lang="ru-RU" sz="3200" dirty="0" smtClean="0">
                <a:latin typeface="+mj-lt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6825" y="4269302"/>
            <a:ext cx="8496300" cy="201550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>
            <a:lvl1pPr marL="452438" indent="-452438" algn="l" defTabSz="914400" rtl="0" eaLnBrk="1" latinLnBrk="0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31775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6175" indent="-231775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425" indent="-222250" algn="l" defTabSz="914400" rtl="0" eaLnBrk="1" latinLnBrk="0" hangingPunct="1">
              <a:spcBef>
                <a:spcPts val="600"/>
              </a:spcBef>
              <a:buClrTx/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/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/>
              <a:t>Ключникова Елена Петровна</a:t>
            </a:r>
            <a:endParaRPr lang="ru-RU" sz="2200" b="1" i="1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800" b="1" i="1" dirty="0" smtClean="0"/>
              <a:t>Главный  внештатный  специалист МЗ Красноярского   Края по   остеопорозу</a:t>
            </a:r>
            <a:r>
              <a:rPr lang="en-US" sz="1800" b="1" i="1" dirty="0" smtClean="0"/>
              <a:t>,</a:t>
            </a:r>
            <a:r>
              <a:rPr lang="ru-RU" sz="1800" b="1" i="1" dirty="0" smtClean="0"/>
              <a:t> зав. отделением ревматологии и остеопороза ККБ</a:t>
            </a:r>
            <a:r>
              <a:rPr lang="en-US" sz="1800" b="1" i="1" dirty="0"/>
              <a:t>,</a:t>
            </a:r>
            <a:r>
              <a:rPr lang="ru-RU" sz="1800" b="1" i="1" dirty="0" smtClean="0"/>
              <a:t> к.м.н.</a:t>
            </a:r>
            <a:r>
              <a:rPr lang="en-US" sz="1800" b="1" i="1" dirty="0" smtClean="0"/>
              <a:t>,</a:t>
            </a:r>
            <a:r>
              <a:rPr lang="ru-RU" b="1" i="1" dirty="0" smtClean="0"/>
              <a:t> </a:t>
            </a:r>
            <a:r>
              <a:rPr lang="ru-RU" sz="1800" b="1" i="1" dirty="0" smtClean="0"/>
              <a:t>врач ревматолог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800" b="1" i="1" dirty="0" smtClean="0"/>
              <a:t>май 2019г.</a:t>
            </a:r>
            <a:r>
              <a:rPr lang="ru-RU" sz="1800" i="1" dirty="0" smtClean="0"/>
              <a:t> </a:t>
            </a:r>
            <a:endParaRPr lang="ru-RU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38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518"/>
            <a:ext cx="8286808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Кого  направить   на  обследование с  подозрением на ОП?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16832"/>
            <a:ext cx="8286808" cy="47268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Численность   населения  Красноярского   края  на январь  2018г –   2 876 475 чел.</a:t>
            </a:r>
          </a:p>
          <a:p>
            <a:endParaRPr lang="ru-RU" sz="1800" dirty="0" smtClean="0"/>
          </a:p>
          <a:p>
            <a:pPr algn="just"/>
            <a:r>
              <a:rPr lang="ru-RU" sz="1800" dirty="0" smtClean="0"/>
              <a:t>Снижение рождаемости и рост смертности населения на протяжении длительного периода привели к необратимым изменениям возрастной структуры населения Красноярского края. Население Красноярского края считается демографически старым и относится к регрессивному типу, поскольку доля детского населения в возрасте до 14 лет почти в 2 раза ниже, чем доля населения в возрасте 50 лет и старше (17,2 % и 31,9 % соответственно); доля пожилых людей в возрастной структуре населения (старше  65 лет) составляет 17,0 </a:t>
            </a:r>
            <a:r>
              <a:rPr lang="ru-RU" sz="1800" dirty="0" smtClean="0">
                <a:solidFill>
                  <a:srgbClr val="FF0000"/>
                </a:solidFill>
              </a:rPr>
              <a:t>%. </a:t>
            </a:r>
            <a:r>
              <a:rPr lang="ru-RU" sz="1800" b="1" dirty="0" smtClean="0">
                <a:solidFill>
                  <a:srgbClr val="FF0000"/>
                </a:solidFill>
              </a:rPr>
              <a:t>( около 489 тыс.).</a:t>
            </a:r>
          </a:p>
          <a:p>
            <a:pPr algn="just"/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 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                           </a:t>
            </a:r>
            <a:r>
              <a:rPr lang="ru-RU" sz="1600" dirty="0" smtClean="0"/>
              <a:t>данные </a:t>
            </a:r>
            <a:r>
              <a:rPr lang="ru-RU" sz="1600" dirty="0" err="1" smtClean="0"/>
              <a:t>Красноярскстата</a:t>
            </a:r>
            <a:r>
              <a:rPr lang="ru-RU" sz="1600" dirty="0" smtClean="0"/>
              <a:t> 2017г </a:t>
            </a:r>
            <a:r>
              <a:rPr lang="en-US" sz="1600" u="sng" dirty="0" smtClean="0"/>
              <a:t>www.krasstat.gks.ru</a:t>
            </a:r>
            <a:r>
              <a:rPr lang="en-US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99339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7796"/>
            <a:ext cx="7342584" cy="223387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chemeClr val="tx1"/>
                </a:solidFill>
                <a:latin typeface="Lucida Calligraphy" panose="03010101010101010101" pitchFamily="66" charset="0"/>
              </a:rPr>
              <a:t/>
            </a:r>
            <a:br>
              <a:rPr lang="ru-RU" altLang="ru-RU" sz="3200" dirty="0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r>
              <a:rPr lang="en-US" altLang="ru-RU" sz="31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FRAX –</a:t>
            </a:r>
            <a:r>
              <a:rPr lang="ru-RU" altLang="ru-RU" sz="3100" dirty="0">
                <a:solidFill>
                  <a:srgbClr val="CC0099"/>
                </a:solidFill>
                <a:latin typeface="Lucida Calligraphy" panose="03010101010101010101" pitchFamily="66" charset="0"/>
              </a:rPr>
              <a:t> </a:t>
            </a:r>
            <a:r>
              <a:rPr lang="ru-RU" altLang="ru-RU" sz="3100" dirty="0">
                <a:solidFill>
                  <a:schemeClr val="tx1"/>
                </a:solidFill>
                <a:latin typeface="Lucida Calligraphy" panose="03010101010101010101" pitchFamily="66" charset="0"/>
              </a:rPr>
              <a:t>метод прогнозирования вероятности </a:t>
            </a:r>
            <a:r>
              <a:rPr lang="ru-RU" altLang="ru-RU" sz="3100" dirty="0" err="1">
                <a:solidFill>
                  <a:schemeClr val="tx1"/>
                </a:solidFill>
                <a:latin typeface="Lucida Calligraphy" panose="03010101010101010101" pitchFamily="66" charset="0"/>
              </a:rPr>
              <a:t>остеопоротических</a:t>
            </a:r>
            <a:r>
              <a:rPr lang="ru-RU" altLang="ru-RU" sz="3100" dirty="0">
                <a:solidFill>
                  <a:schemeClr val="tx1"/>
                </a:solidFill>
                <a:latin typeface="Lucida Calligraphy" panose="03010101010101010101" pitchFamily="66" charset="0"/>
              </a:rPr>
              <a:t> переломом на основе оценки клинических факторов риска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869324"/>
            <a:ext cx="8107288" cy="231227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FRAX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можно подсчитывать как без учета данных ОДМ так и с результатами ОДМ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Результатом подсчета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FRAX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являются 2 цифры: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- 1-я 10-летний абсолютный риск основных </a:t>
            </a:r>
            <a:r>
              <a:rPr lang="ru-RU" alt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остеопоротических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переломов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(major osteoporotic)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2-я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10-летний абсолютный риск перелома проксимального отдела бедра (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hip fracture)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81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Рисунок 4"/>
          <p:cNvSpPr>
            <a:spLocks noGrp="1" noTextEdit="1"/>
          </p:cNvSpPr>
          <p:nvPr>
            <p:ph type="pic" idx="1"/>
          </p:nvPr>
        </p:nvSpPr>
        <p:spPr>
          <a:xfrm>
            <a:off x="1692275" y="2133600"/>
            <a:ext cx="5486400" cy="4114800"/>
          </a:xfrm>
        </p:spPr>
      </p:sp>
      <p:sp>
        <p:nvSpPr>
          <p:cNvPr id="18436" name="Текст 5"/>
          <p:cNvSpPr>
            <a:spLocks noGrp="1"/>
          </p:cNvSpPr>
          <p:nvPr>
            <p:ph type="body" sz="half" idx="2"/>
          </p:nvPr>
        </p:nvSpPr>
        <p:spPr>
          <a:xfrm>
            <a:off x="472966" y="325822"/>
            <a:ext cx="8346416" cy="12506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dirty="0" smtClean="0"/>
              <a:t>Порог вмешательства на основании определения 10-летнего абсолютного риска </a:t>
            </a:r>
            <a:r>
              <a:rPr lang="ru-RU" altLang="ru-RU" sz="2000" b="1" u="sng" dirty="0" smtClean="0"/>
              <a:t>основных </a:t>
            </a:r>
            <a:r>
              <a:rPr lang="ru-RU" altLang="ru-RU" sz="2000" b="1" u="sng" dirty="0" err="1" smtClean="0"/>
              <a:t>остеопоротических</a:t>
            </a:r>
            <a:r>
              <a:rPr lang="ru-RU" altLang="ru-RU" sz="2000" b="1" dirty="0" smtClean="0"/>
              <a:t> переломов 10-летний абсолютный риск перелома (FRAX)</a:t>
            </a:r>
            <a:endParaRPr lang="ru-RU" altLang="ru-RU" sz="2000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18437" name="Рисунок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8897"/>
            <a:ext cx="9144000" cy="54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140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717331" y="1311165"/>
            <a:ext cx="7772400" cy="285093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chemeClr val="tx1"/>
                </a:solidFill>
              </a:rPr>
              <a:t>Алгоритм действий лечащего врача по  месту  жительства при подозрении на остеопороз и тактика принятия решений об инициации терапии ОП </a:t>
            </a:r>
            <a:r>
              <a:rPr lang="ru-RU" altLang="ru-RU" b="1" i="1" u="sng" dirty="0" smtClean="0">
                <a:solidFill>
                  <a:schemeClr val="tx1"/>
                </a:solidFill>
              </a:rPr>
              <a:t>без проведения </a:t>
            </a:r>
            <a:r>
              <a:rPr lang="en-US" altLang="ru-RU" b="1" i="1" u="sng" dirty="0" smtClean="0">
                <a:solidFill>
                  <a:schemeClr val="tx1"/>
                </a:solidFill>
              </a:rPr>
              <a:t>DXA</a:t>
            </a:r>
            <a:r>
              <a:rPr lang="ru-RU" altLang="ru-RU" b="1" i="1" u="sng" dirty="0" smtClean="0">
                <a:solidFill>
                  <a:schemeClr val="tx1"/>
                </a:solidFill>
              </a:rPr>
              <a:t> (ОДМ - остеоденситометрии). </a:t>
            </a:r>
            <a:br>
              <a:rPr lang="ru-RU" altLang="ru-RU" b="1" i="1" u="sng" dirty="0" smtClean="0">
                <a:solidFill>
                  <a:schemeClr val="tx1"/>
                </a:solidFill>
              </a:rPr>
            </a:br>
            <a:r>
              <a:rPr lang="ru-RU" altLang="ru-RU" b="1" i="1" u="sng" dirty="0">
                <a:solidFill>
                  <a:schemeClr val="tx1"/>
                </a:solidFill>
              </a:rPr>
              <a:t/>
            </a:r>
            <a:br>
              <a:rPr lang="ru-RU" altLang="ru-RU" b="1" i="1" u="sng" dirty="0">
                <a:solidFill>
                  <a:schemeClr val="tx1"/>
                </a:solidFill>
              </a:rPr>
            </a:br>
            <a:r>
              <a:rPr lang="ru-RU" altLang="ru-RU" b="1" i="1" u="sng" dirty="0" smtClean="0">
                <a:solidFill>
                  <a:schemeClr val="tx1"/>
                </a:solidFill>
              </a:rPr>
              <a:t/>
            </a:r>
            <a:br>
              <a:rPr lang="ru-RU" altLang="ru-RU" b="1" i="1" u="sng" dirty="0" smtClean="0">
                <a:solidFill>
                  <a:schemeClr val="tx1"/>
                </a:solidFill>
              </a:rPr>
            </a:br>
            <a:r>
              <a:rPr lang="ru-RU" altLang="ru-RU" dirty="0" smtClean="0">
                <a:solidFill>
                  <a:schemeClr val="tx1"/>
                </a:solidFill>
              </a:rPr>
              <a:t> </a:t>
            </a: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6358" y="6176041"/>
            <a:ext cx="718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cs typeface="Times New Roman" pitchFamily="18" charset="0"/>
              </a:rPr>
              <a:t>Клинические рекомендации. Остеопороз. Диагностика, профилактика и лечение остеопороза.2016г. Под редакцией проф. </a:t>
            </a:r>
            <a:r>
              <a:rPr lang="ru-RU" sz="1200" b="1" i="1" dirty="0" err="1">
                <a:cs typeface="Times New Roman" pitchFamily="18" charset="0"/>
              </a:rPr>
              <a:t>Лесняк</a:t>
            </a:r>
            <a:r>
              <a:rPr lang="ru-RU" sz="1200" b="1" i="1" dirty="0">
                <a:cs typeface="Times New Roman" pitchFamily="18" charset="0"/>
              </a:rPr>
              <a:t> О. М., Российская ассоциация по остеопорозу.</a:t>
            </a:r>
            <a:r>
              <a:rPr lang="ru-RU" sz="1200" b="1" i="1" dirty="0"/>
              <a:t/>
            </a:r>
            <a:br>
              <a:rPr lang="ru-RU" sz="1200" b="1" i="1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5990054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9201" y="685800"/>
            <a:ext cx="6096000" cy="5983560"/>
          </a:xfrm>
        </p:spPr>
      </p:pic>
      <p:pic>
        <p:nvPicPr>
          <p:cNvPr id="6" name="Таблица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5698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940777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idx="1"/>
          </p:nvPr>
        </p:nvSpPr>
        <p:spPr>
          <a:xfrm>
            <a:off x="250825" y="420914"/>
            <a:ext cx="8642350" cy="639246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b="1" u="sng" dirty="0" smtClean="0"/>
              <a:t>В</a:t>
            </a:r>
            <a:r>
              <a:rPr lang="ru-RU" altLang="ru-RU" sz="1800" b="1" u="sng" dirty="0" smtClean="0"/>
              <a:t> Краевую клиническую больницу  направляются пациенты с </a:t>
            </a:r>
            <a:r>
              <a:rPr lang="ru-RU" altLang="ru-RU" sz="1800" b="1" u="sng" dirty="0" smtClean="0">
                <a:solidFill>
                  <a:srgbClr val="FF0000"/>
                </a:solidFill>
              </a:rPr>
              <a:t>ОСЛОЖНЕННЫМ</a:t>
            </a:r>
            <a:r>
              <a:rPr lang="ru-RU" altLang="ru-RU" sz="1800" b="1" u="sng" dirty="0" smtClean="0"/>
              <a:t> первичным </a:t>
            </a:r>
            <a:r>
              <a:rPr lang="ru-RU" altLang="ru-RU" sz="1800" b="1" u="sng" dirty="0" err="1" smtClean="0"/>
              <a:t>отеопорозом</a:t>
            </a:r>
            <a:r>
              <a:rPr lang="ru-RU" altLang="ru-RU" sz="1800" b="1" u="sng" dirty="0" smtClean="0"/>
              <a:t> при </a:t>
            </a:r>
            <a:r>
              <a:rPr lang="ru-RU" altLang="ru-RU" sz="1800" b="1" u="sng" dirty="0" err="1" smtClean="0"/>
              <a:t>наличиии</a:t>
            </a:r>
            <a:r>
              <a:rPr lang="ru-RU" altLang="ru-RU" sz="1800" b="1" u="sng" dirty="0" smtClean="0"/>
              <a:t> низкоэнергетических  переломов в анамнезе,</a:t>
            </a:r>
          </a:p>
          <a:p>
            <a:pPr algn="just" eaLnBrk="1" hangingPunct="1"/>
            <a:endParaRPr lang="ru-RU" altLang="ru-RU" sz="1800" b="1" u="sng" dirty="0" smtClean="0"/>
          </a:p>
          <a:p>
            <a:pPr algn="just" eaLnBrk="1" hangingPunct="1"/>
            <a:r>
              <a:rPr lang="ru-RU" altLang="ru-RU" sz="1800" b="1" u="sng" dirty="0" smtClean="0"/>
              <a:t>Пациенты при подозрении на вторичный остеопороз независимо от наличия переломов. </a:t>
            </a:r>
          </a:p>
          <a:p>
            <a:pPr algn="just" eaLnBrk="1" hangingPunct="1">
              <a:buFontTx/>
              <a:buChar char="•"/>
            </a:pPr>
            <a:endParaRPr lang="ru-RU" altLang="ru-RU" sz="1800" b="1" u="sng" dirty="0" smtClean="0"/>
          </a:p>
          <a:p>
            <a:pPr algn="just" eaLnBrk="1" hangingPunct="1">
              <a:buFontTx/>
              <a:buChar char="•"/>
            </a:pPr>
            <a:r>
              <a:rPr lang="ru-RU" altLang="ru-RU" sz="1800" b="1" dirty="0" smtClean="0"/>
              <a:t>Пациенты  перед  эндопротезированием  и   </a:t>
            </a:r>
            <a:r>
              <a:rPr lang="ru-RU" altLang="ru-RU" sz="1800" b="1" dirty="0" err="1" smtClean="0"/>
              <a:t>вертебропластикой</a:t>
            </a:r>
            <a:r>
              <a:rPr lang="ru-RU" altLang="ru-RU" sz="1800" b="1" dirty="0" smtClean="0"/>
              <a:t>  независимо от  возраста.  </a:t>
            </a:r>
          </a:p>
          <a:p>
            <a:pPr algn="just" eaLnBrk="1" hangingPunct="1"/>
            <a:endParaRPr lang="ru-RU" altLang="ru-RU" sz="1800" dirty="0" smtClean="0"/>
          </a:p>
          <a:p>
            <a:pPr algn="just">
              <a:buFontTx/>
              <a:buChar char="•"/>
            </a:pPr>
            <a:r>
              <a:rPr lang="ru-RU" altLang="ru-RU" sz="1800" b="1" dirty="0" smtClean="0"/>
              <a:t>  Пациентам, проживающим в г. Красноярск при направлении для уточнения диагноза или наблюдения в плане ОП в ККБ необходимо провести ОДМ (</a:t>
            </a:r>
            <a:r>
              <a:rPr lang="ru-RU" altLang="ru-RU" sz="1800" b="1" dirty="0" err="1" smtClean="0"/>
              <a:t>остеоденситометрию</a:t>
            </a:r>
            <a:r>
              <a:rPr lang="ru-RU" altLang="ru-RU" sz="1800" b="1" dirty="0" smtClean="0"/>
              <a:t>) в одном из ЛПУ города. </a:t>
            </a:r>
            <a:r>
              <a:rPr lang="ru-RU" altLang="ru-RU" sz="1800" b="1" dirty="0"/>
              <a:t>Иногородним пациентам ОДМ проводится в условиях ККБ. </a:t>
            </a:r>
            <a:endParaRPr lang="ru-RU" altLang="ru-RU" sz="1800" dirty="0"/>
          </a:p>
          <a:p>
            <a:endParaRPr lang="ru-RU" altLang="ru-RU" sz="1800" dirty="0"/>
          </a:p>
          <a:p>
            <a:pPr algn="just" eaLnBrk="1" hangingPunct="1">
              <a:buFontTx/>
              <a:buChar char="•"/>
            </a:pPr>
            <a:r>
              <a:rPr lang="ru-RU" altLang="ru-RU" sz="1800" b="1" dirty="0" smtClean="0"/>
              <a:t>  При динамическом наблюдении (стабильное течение) желательно проведение ОДМ 1 раз в 2-3 года на одном и том же аппарате.</a:t>
            </a:r>
            <a:endParaRPr lang="ru-RU" altLang="ru-RU" sz="1800" dirty="0" smtClean="0"/>
          </a:p>
          <a:p>
            <a:pPr algn="just" eaLnBrk="1" hangingPunct="1">
              <a:buFontTx/>
              <a:buChar char="•"/>
            </a:pPr>
            <a:r>
              <a:rPr lang="ru-RU" altLang="ru-RU" sz="1800" b="1" dirty="0" smtClean="0"/>
              <a:t>  </a:t>
            </a: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36805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8121" y="1117877"/>
            <a:ext cx="3347114" cy="99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Заявка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шаблон на сайт дистанционной поликлиники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16" y="2513738"/>
            <a:ext cx="205398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Заочная консультация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794" y="4088477"/>
            <a:ext cx="5629398" cy="107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Очная  консультация   с  назначением  маршрута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5381" y="1287836"/>
            <a:ext cx="2340705" cy="156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ONLAIN (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видеоконсультация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 динамическом   наблюдении   и  для  маломобильных  пациентов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9649" y="3197870"/>
            <a:ext cx="241906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Заявка отправлена   на доработку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794" y="5936384"/>
            <a:ext cx="334711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Лабораторная диагностика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58087" y="5942217"/>
            <a:ext cx="189192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ОДМ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МСКТ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МРТ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64948" y="5962350"/>
            <a:ext cx="228624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Консультация  смежных  специалистов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384392" flipH="1">
            <a:off x="1759360" y="5315994"/>
            <a:ext cx="257442" cy="535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292952">
            <a:off x="3075982" y="2214415"/>
            <a:ext cx="274312" cy="1877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102580">
            <a:off x="5944723" y="1479735"/>
            <a:ext cx="161170" cy="933988"/>
          </a:xfrm>
          <a:prstGeom prst="downArrow">
            <a:avLst>
              <a:gd name="adj1" fmla="val 672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8277988">
            <a:off x="5461290" y="1890306"/>
            <a:ext cx="252783" cy="2054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2585916">
            <a:off x="1809783" y="2038712"/>
            <a:ext cx="284605" cy="472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трелка вниз 30"/>
          <p:cNvSpPr/>
          <p:nvPr/>
        </p:nvSpPr>
        <p:spPr>
          <a:xfrm flipH="1">
            <a:off x="4670812" y="5358265"/>
            <a:ext cx="250823" cy="450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8987607" flipH="1">
            <a:off x="6599343" y="5151207"/>
            <a:ext cx="214387" cy="714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1" y="23305"/>
            <a:ext cx="8404352" cy="915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Работа  дистанционной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поликлиники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/>
              <a:t>ККБ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6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Просто перетянула мышкой файл изображения в презентацию в область слайда.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\\srv-fo\обмен\6_ФАЙЛООБМЕН ПОДРАЗДЕЛЕНИЙ\КОНСУЛЬТАТИВНО-ДИАГНОСТИЧЕСКАЯ ПОЛИКЛИНИКА\00 СОТРУДНИКИ\Ключникова Е.П\сканы шаблонов\ск2 те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  <p:pic>
        <p:nvPicPr>
          <p:cNvPr id="1028" name="Picture 4" descr="\\srv-fo\обмен\6_ФАЙЛООБМЕН ПОДРАЗДЕЛЕНИЙ\КОНСУЛЬТАТИВНО-ДИАГНОСТИЧЕСКАЯ ПОЛИКЛИНИКА\00 СОТРУДНИКИ\Ключникова Е.П\сканы шаблонов\ск1 т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2694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srv-fo\обмен\6_ФАЙЛООБМЕН ПОДРАЗДЕЛЕНИЙ\КОНСУЛЬТАТИВНО-ДИАГНОСТИЧЕСКАЯ ПОЛИКЛИНИКА\00 СОТРУДНИКИ\Ключникова Е.П\сканы шаблонов\ск3 те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5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3659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5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569325" cy="4824536"/>
          </a:xfrm>
        </p:spPr>
        <p:txBody>
          <a:bodyPr/>
          <a:lstStyle/>
          <a:p>
            <a:pPr eaLnBrk="1" hangingPunct="1"/>
            <a:r>
              <a:rPr lang="ru-RU" altLang="ru-RU" sz="1800" b="1" i="1" dirty="0" smtClean="0">
                <a:solidFill>
                  <a:schemeClr val="accent2"/>
                </a:solidFill>
              </a:rPr>
              <a:t>Пациенты с первичным остеопорозом (постменопаузальный и/или возрастной) без патологических переломов </a:t>
            </a:r>
            <a:r>
              <a:rPr lang="ru-RU" altLang="ru-RU" sz="1800" b="1" i="1" dirty="0" smtClean="0">
                <a:solidFill>
                  <a:schemeClr val="accent2"/>
                </a:solidFill>
              </a:rPr>
              <a:t>могут ! </a:t>
            </a:r>
            <a:r>
              <a:rPr lang="ru-RU" altLang="ru-RU" sz="1800" b="1" i="1" dirty="0" smtClean="0"/>
              <a:t>наблюдаться </a:t>
            </a:r>
            <a:r>
              <a:rPr lang="ru-RU" altLang="ru-RU" sz="1800" b="1" i="1" dirty="0" smtClean="0"/>
              <a:t>у специалиста по месту жительства (терапевта, эндокринолога, гинеколога, ортопеда-травматолога). </a:t>
            </a:r>
          </a:p>
          <a:p>
            <a:pPr eaLnBrk="1" hangingPunct="1"/>
            <a:endParaRPr lang="ru-RU" altLang="ru-RU" sz="1800" dirty="0" smtClean="0"/>
          </a:p>
          <a:p>
            <a:pPr eaLnBrk="1" hangingPunct="1"/>
            <a:r>
              <a:rPr lang="ru-RU" altLang="ru-RU" sz="1800" b="1" i="1" dirty="0" smtClean="0"/>
              <a:t>При этом проведение рентгеновской ОДМ (остеоденситометрии) не является обязательным условием для инициации терапии остеопороза.  Достаточно определение риска переломов в течение 10 последующих лет с использованием инструмента </a:t>
            </a:r>
            <a:r>
              <a:rPr lang="en-US" altLang="ru-RU" sz="1800" b="1" i="1" dirty="0" smtClean="0"/>
              <a:t>FRAX</a:t>
            </a:r>
            <a:r>
              <a:rPr lang="ru-RU" altLang="ru-RU" sz="1800" b="1" i="1" dirty="0" smtClean="0"/>
              <a:t>. </a:t>
            </a:r>
            <a:r>
              <a:rPr lang="ru-RU" altLang="ru-RU" sz="1800" b="1" i="1" dirty="0" smtClean="0">
                <a:solidFill>
                  <a:schemeClr val="accent2"/>
                </a:solidFill>
              </a:rPr>
              <a:t>В дальнейшем желательно проведение ОДМ в течение 2х лет после начала терапии</a:t>
            </a:r>
            <a:r>
              <a:rPr lang="ru-RU" altLang="ru-RU" sz="1800" b="1" i="1" dirty="0" smtClean="0">
                <a:solidFill>
                  <a:srgbClr val="FFFF00"/>
                </a:solidFill>
              </a:rPr>
              <a:t>. </a:t>
            </a:r>
          </a:p>
          <a:p>
            <a:pPr eaLnBrk="1" hangingPunct="1"/>
            <a:endParaRPr lang="ru-RU" altLang="ru-RU" sz="1800" dirty="0" smtClean="0"/>
          </a:p>
          <a:p>
            <a:pPr eaLnBrk="1" hangingPunct="1"/>
            <a:r>
              <a:rPr lang="ru-RU" altLang="ru-RU" sz="1800" b="1" i="1" u="sng" dirty="0" smtClean="0"/>
              <a:t>Исключение составляют пациенты с непереносимостью проводимой </a:t>
            </a:r>
            <a:r>
              <a:rPr lang="ru-RU" altLang="ru-RU" sz="1800" b="1" i="1" u="sng" dirty="0" err="1" smtClean="0"/>
              <a:t>антиостеопоротической</a:t>
            </a:r>
            <a:r>
              <a:rPr lang="ru-RU" altLang="ru-RU" sz="1800" b="1" i="1" u="sng" dirty="0" smtClean="0"/>
              <a:t> терапии или возникновение новых  переломов на фоне проводимого лечения. </a:t>
            </a:r>
            <a:r>
              <a:rPr lang="ru-RU" altLang="ru-RU" sz="1800" b="1" u="sng" dirty="0" smtClean="0">
                <a:solidFill>
                  <a:schemeClr val="accent2"/>
                </a:solidFill>
              </a:rPr>
              <a:t>Эти пациенты должны быть направлены в ККБ для коррекции терапии. </a:t>
            </a:r>
            <a:endParaRPr lang="ru-RU" altLang="ru-RU" sz="1800" dirty="0" smtClean="0">
              <a:solidFill>
                <a:schemeClr val="accent2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25037" y="419742"/>
            <a:ext cx="7772400" cy="863600"/>
          </a:xfrm>
        </p:spPr>
        <p:txBody>
          <a:bodyPr/>
          <a:lstStyle/>
          <a:p>
            <a:pPr algn="ctr"/>
            <a:r>
              <a:rPr lang="ru-RU" sz="2000" u="sng" dirty="0" smtClean="0">
                <a:solidFill>
                  <a:schemeClr val="accent2"/>
                </a:solidFill>
              </a:rPr>
              <a:t>Принципы инициации терапии остеопороза </a:t>
            </a:r>
            <a:br>
              <a:rPr lang="ru-RU" sz="2000" u="sng" dirty="0" smtClean="0">
                <a:solidFill>
                  <a:schemeClr val="accent2"/>
                </a:solidFill>
              </a:rPr>
            </a:br>
            <a:r>
              <a:rPr lang="ru-RU" sz="2000" u="sng" dirty="0" smtClean="0">
                <a:solidFill>
                  <a:schemeClr val="accent2"/>
                </a:solidFill>
              </a:rPr>
              <a:t>по месту жительства</a:t>
            </a:r>
            <a:endParaRPr lang="ru-RU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57853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3" y="445496"/>
            <a:ext cx="7772400" cy="960120"/>
          </a:xfrm>
        </p:spPr>
        <p:txBody>
          <a:bodyPr/>
          <a:lstStyle/>
          <a:p>
            <a:pPr algn="ctr"/>
            <a:r>
              <a:rPr lang="ru-RU" dirty="0" smtClean="0"/>
              <a:t>Почему проблема остеопороза важна?</a:t>
            </a:r>
            <a:endParaRPr lang="en-US" dirty="0"/>
          </a:p>
        </p:txBody>
      </p:sp>
      <p:pic>
        <p:nvPicPr>
          <p:cNvPr id="3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1349829"/>
            <a:ext cx="7807289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2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71" y="2846852"/>
            <a:ext cx="7772400" cy="960120"/>
          </a:xfrm>
        </p:spPr>
        <p:txBody>
          <a:bodyPr/>
          <a:lstStyle/>
          <a:p>
            <a:pPr algn="ctr"/>
            <a:r>
              <a:rPr lang="ru-RU" dirty="0" smtClean="0"/>
              <a:t>Когда и кому начинать лечение остеопороза?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6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772" y="531091"/>
            <a:ext cx="7886700" cy="8683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800" dirty="0" smtClean="0"/>
              <a:t>Диагностика остеопороза</a:t>
            </a:r>
            <a:endParaRPr lang="ru-RU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9856528"/>
              </p:ext>
            </p:extLst>
          </p:nvPr>
        </p:nvGraphicFramePr>
        <p:xfrm>
          <a:off x="635030" y="1891405"/>
          <a:ext cx="7823170" cy="349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841302" y="6243776"/>
            <a:ext cx="591537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Адаптировано по данным :  Федеральные клинические рекомендации по диагностике, лечению и профилактике остеопороза. Г. А. Мельниченко и </a:t>
            </a:r>
            <a:r>
              <a:rPr lang="ru-RU" sz="900" dirty="0" smtClean="0"/>
              <a:t>др. Ж. Проблемы </a:t>
            </a:r>
            <a:r>
              <a:rPr lang="ru-RU" sz="900" dirty="0"/>
              <a:t>эндокринологии. 2017;63(6): </a:t>
            </a:r>
            <a:r>
              <a:rPr lang="ru-RU" sz="900" dirty="0" smtClean="0"/>
              <a:t>392-426</a:t>
            </a:r>
          </a:p>
          <a:p>
            <a:endParaRPr lang="ru-RU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9518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77" y="966900"/>
            <a:ext cx="7772400" cy="960120"/>
          </a:xfrm>
        </p:spPr>
        <p:txBody>
          <a:bodyPr/>
          <a:lstStyle/>
          <a:p>
            <a:pPr algn="ctr"/>
            <a:r>
              <a:rPr lang="ru-RU" dirty="0" smtClean="0"/>
              <a:t>Как выбрать препарат для лечения остеопороза?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2172" y="2902636"/>
            <a:ext cx="786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 чего начинать терапию и как  ее продолжать?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41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17430"/>
            <a:ext cx="6708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Препараты для лечения остеопороза</a:t>
            </a:r>
          </a:p>
        </p:txBody>
      </p:sp>
      <p:sp>
        <p:nvSpPr>
          <p:cNvPr id="2" name="Rectangle 1"/>
          <p:cNvSpPr/>
          <p:nvPr/>
        </p:nvSpPr>
        <p:spPr>
          <a:xfrm>
            <a:off x="844399" y="6258504"/>
            <a:ext cx="7439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SzPct val="110000"/>
            </a:pPr>
            <a:r>
              <a:rPr lang="ru-RU" altLang="en-US" sz="800" i="1" dirty="0"/>
              <a:t>Адаптировано: по данным под редакцией </a:t>
            </a:r>
            <a:r>
              <a:rPr lang="ru-RU" altLang="en-US" sz="800" i="1" dirty="0" err="1"/>
              <a:t>Лесняк</a:t>
            </a:r>
            <a:r>
              <a:rPr lang="ru-RU" altLang="en-US" sz="800" i="1" dirty="0"/>
              <a:t> О.М., Беневоленской Л.И. Остеопороз. Диагностика, профилактика, лечение. Клинические рекомендации Российской ассоциации по </a:t>
            </a:r>
            <a:r>
              <a:rPr lang="ru-RU" altLang="en-US" sz="800" i="1" dirty="0" err="1"/>
              <a:t>остепорозу</a:t>
            </a:r>
            <a:r>
              <a:rPr lang="ru-RU" altLang="en-US" sz="800" i="1" dirty="0"/>
              <a:t>, М., 2009, 270 стр.</a:t>
            </a:r>
            <a:r>
              <a:rPr lang="en-US" altLang="en-US" sz="800" i="1" dirty="0"/>
              <a:t> </a:t>
            </a:r>
            <a:r>
              <a:rPr lang="ru-RU" altLang="en-US" sz="800" i="1" dirty="0"/>
              <a:t>Обобщённые данные по данным непрямых сравнительных исследований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598681804"/>
              </p:ext>
            </p:extLst>
          </p:nvPr>
        </p:nvGraphicFramePr>
        <p:xfrm>
          <a:off x="0" y="1349903"/>
          <a:ext cx="8893743" cy="490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736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537624"/>
              </p:ext>
            </p:extLst>
          </p:nvPr>
        </p:nvGraphicFramePr>
        <p:xfrm>
          <a:off x="653523" y="1831293"/>
          <a:ext cx="7918078" cy="422474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559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0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6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7226">
                <a:tc>
                  <a:txBody>
                    <a:bodyPr/>
                    <a:lstStyle/>
                    <a:p>
                      <a:r>
                        <a:rPr lang="ru-RU" sz="1600" b="0" u="none" dirty="0" smtClean="0">
                          <a:latin typeface="+mj-lt"/>
                        </a:rPr>
                        <a:t>Препарат</a:t>
                      </a:r>
                      <a:endParaRPr lang="en-US" sz="1600" b="0" u="none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u="none" dirty="0" smtClean="0">
                          <a:latin typeface="+mj-lt"/>
                        </a:rPr>
                        <a:t>Перелом</a:t>
                      </a:r>
                      <a:r>
                        <a:rPr lang="ru-RU" sz="1600" b="0" u="none" baseline="0" dirty="0" smtClean="0">
                          <a:latin typeface="+mj-lt"/>
                        </a:rPr>
                        <a:t>ы позвонков</a:t>
                      </a:r>
                      <a:endParaRPr lang="en-US" sz="1600" b="0" u="none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u="none" dirty="0" smtClean="0">
                          <a:latin typeface="+mj-lt"/>
                        </a:rPr>
                        <a:t>Перелом</a:t>
                      </a:r>
                      <a:r>
                        <a:rPr lang="ru-RU" sz="1600" b="0" u="none" baseline="0" dirty="0" smtClean="0">
                          <a:latin typeface="+mj-lt"/>
                        </a:rPr>
                        <a:t> бедра</a:t>
                      </a:r>
                      <a:endParaRPr lang="en-US" sz="1600" b="0" u="none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u="none" dirty="0" err="1" smtClean="0">
                          <a:latin typeface="+mj-lt"/>
                        </a:rPr>
                        <a:t>Внепозвоночные</a:t>
                      </a:r>
                      <a:r>
                        <a:rPr lang="ru-RU" sz="1600" b="0" u="none" baseline="0" dirty="0" smtClean="0">
                          <a:latin typeface="+mj-lt"/>
                        </a:rPr>
                        <a:t> переломы</a:t>
                      </a:r>
                      <a:endParaRPr lang="en-US" sz="1600" b="0" u="none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144">
                <a:tc>
                  <a:txBody>
                    <a:bodyPr/>
                    <a:lstStyle/>
                    <a:p>
                      <a:r>
                        <a:rPr lang="ru-RU" sz="2000" b="1" u="none" dirty="0" err="1" smtClean="0">
                          <a:solidFill>
                            <a:schemeClr val="accent3"/>
                          </a:solidFill>
                          <a:latin typeface="+mj-lt"/>
                        </a:rPr>
                        <a:t>Алендронат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44">
                <a:tc>
                  <a:txBody>
                    <a:bodyPr/>
                    <a:lstStyle/>
                    <a:p>
                      <a:r>
                        <a:rPr lang="ru-RU" sz="2000" b="0" u="none" dirty="0" err="1" smtClean="0"/>
                        <a:t>Ризендронат</a:t>
                      </a:r>
                      <a:endParaRPr lang="en-US" sz="20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043">
                <a:tc>
                  <a:txBody>
                    <a:bodyPr/>
                    <a:lstStyle/>
                    <a:p>
                      <a:r>
                        <a:rPr lang="ru-RU" sz="2000" b="0" u="none" dirty="0" smtClean="0"/>
                        <a:t>Ибандронат</a:t>
                      </a:r>
                      <a:endParaRPr lang="en-US" sz="20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—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 smtClean="0"/>
                        <a:t>✓</a:t>
                      </a:r>
                      <a:r>
                        <a:rPr lang="ru-RU" sz="1800" b="0" u="none" baseline="30000" dirty="0" smtClean="0"/>
                        <a:t>2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705">
                <a:tc>
                  <a:txBody>
                    <a:bodyPr/>
                    <a:lstStyle/>
                    <a:p>
                      <a:r>
                        <a:rPr lang="ru-RU" sz="2000" b="1" u="none" dirty="0" smtClean="0">
                          <a:solidFill>
                            <a:schemeClr val="accent3"/>
                          </a:solidFill>
                          <a:latin typeface="+mj-lt"/>
                          <a:cs typeface="+mn-cs"/>
                        </a:rPr>
                        <a:t>Золедронат</a:t>
                      </a:r>
                      <a:r>
                        <a:rPr lang="ru-RU" sz="2000" b="1" u="none" baseline="0" dirty="0" smtClean="0">
                          <a:solidFill>
                            <a:schemeClr val="accent3"/>
                          </a:solidFill>
                          <a:latin typeface="+mj-lt"/>
                          <a:cs typeface="+mn-cs"/>
                        </a:rPr>
                        <a:t> 5 мг</a:t>
                      </a:r>
                    </a:p>
                    <a:p>
                      <a:r>
                        <a:rPr lang="ru-RU" sz="2000" b="1" u="none" baseline="0" dirty="0" smtClean="0">
                          <a:solidFill>
                            <a:schemeClr val="accent3"/>
                          </a:solidFill>
                          <a:latin typeface="+mj-lt"/>
                          <a:cs typeface="+mn-cs"/>
                        </a:rPr>
                        <a:t>(Акласта</a:t>
                      </a:r>
                      <a:r>
                        <a:rPr lang="ru-RU" sz="2000" b="1" baseline="30000" dirty="0" smtClean="0">
                          <a:ln w="0"/>
                          <a:solidFill>
                            <a:schemeClr val="accent3"/>
                          </a:solidFill>
                        </a:rPr>
                        <a:t>®</a:t>
                      </a:r>
                      <a:r>
                        <a:rPr lang="ru-RU" sz="2000" b="1" u="none" baseline="0" dirty="0" smtClean="0">
                          <a:solidFill>
                            <a:schemeClr val="accent3"/>
                          </a:solidFill>
                          <a:latin typeface="+mj-lt"/>
                          <a:cs typeface="+mn-cs"/>
                        </a:rPr>
                        <a:t>)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144">
                <a:tc>
                  <a:txBody>
                    <a:bodyPr/>
                    <a:lstStyle/>
                    <a:p>
                      <a:r>
                        <a:rPr lang="ru-RU" sz="2000" b="0" u="none" dirty="0" err="1" smtClean="0"/>
                        <a:t>Ралоксифен</a:t>
                      </a:r>
                      <a:endParaRPr lang="en-US" sz="20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—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—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144">
                <a:tc>
                  <a:txBody>
                    <a:bodyPr/>
                    <a:lstStyle/>
                    <a:p>
                      <a:r>
                        <a:rPr lang="ru-RU" sz="2000" b="0" u="none" dirty="0" smtClean="0"/>
                        <a:t>Терипаратид </a:t>
                      </a:r>
                      <a:endParaRPr lang="ru-RU" sz="20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—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144">
                <a:tc>
                  <a:txBody>
                    <a:bodyPr/>
                    <a:lstStyle/>
                    <a:p>
                      <a:r>
                        <a:rPr lang="ru-RU" sz="2000" b="1" u="none" dirty="0" err="1" smtClean="0">
                          <a:solidFill>
                            <a:schemeClr val="accent3"/>
                          </a:solidFill>
                          <a:latin typeface="+mj-lt"/>
                        </a:rPr>
                        <a:t>Деносумаб</a:t>
                      </a:r>
                      <a:r>
                        <a:rPr lang="ru-RU" sz="2000" b="1" u="none" dirty="0" smtClean="0">
                          <a:solidFill>
                            <a:schemeClr val="accent3"/>
                          </a:solidFill>
                          <a:latin typeface="+mj-lt"/>
                        </a:rPr>
                        <a:t> 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chemeClr val="accent3"/>
                          </a:solidFill>
                          <a:latin typeface="+mj-lt"/>
                        </a:rPr>
                        <a:t>✓</a:t>
                      </a:r>
                      <a:endParaRPr lang="en-US" sz="2000" b="1" u="none" dirty="0">
                        <a:solidFill>
                          <a:schemeClr val="accent3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144">
                <a:tc>
                  <a:txBody>
                    <a:bodyPr/>
                    <a:lstStyle/>
                    <a:p>
                      <a:r>
                        <a:rPr lang="ru-RU" sz="2000" b="0" u="none" dirty="0" err="1" smtClean="0"/>
                        <a:t>Кальцитонин</a:t>
                      </a:r>
                      <a:endParaRPr lang="en-US" sz="20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✓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—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u="none" dirty="0"/>
                        <a:t>—</a:t>
                      </a:r>
                      <a:endParaRPr lang="en-US" sz="1800" b="0" u="none" dirty="0">
                        <a:solidFill>
                          <a:srgbClr val="1C1C1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11585" y="578610"/>
            <a:ext cx="7727345" cy="5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200" b="1" kern="0" dirty="0" smtClean="0">
                <a:solidFill>
                  <a:schemeClr val="tx1"/>
                </a:solidFill>
              </a:rPr>
              <a:t>Важно назначить препарат, доказано снижающий риск переломов всех основных локализаций</a:t>
            </a:r>
            <a:endParaRPr lang="en-US" altLang="ru-RU" sz="2200" b="1" kern="0" dirty="0" smtClean="0">
              <a:solidFill>
                <a:schemeClr val="tx1"/>
              </a:solidFill>
            </a:endParaRPr>
          </a:p>
        </p:txBody>
      </p:sp>
      <p:sp>
        <p:nvSpPr>
          <p:cNvPr id="4" name="mh footnote shape"/>
          <p:cNvSpPr>
            <a:spLocks noChangeArrowheads="1"/>
          </p:cNvSpPr>
          <p:nvPr/>
        </p:nvSpPr>
        <p:spPr bwMode="auto">
          <a:xfrm>
            <a:off x="530286" y="6412250"/>
            <a:ext cx="816455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>
            <a:lvl1pPr marL="723900" indent="-723900" eaLnBrk="0" hangingPunct="0">
              <a:spcAft>
                <a:spcPct val="40000"/>
              </a:spcAft>
              <a:buFont typeface="Symbol" pitchFamily="18" charset="2"/>
              <a:tabLst>
                <a:tab pos="85725" algn="l"/>
              </a:tabLst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ct val="40000"/>
              </a:spcAft>
              <a:buFont typeface="Symbol" pitchFamily="18" charset="2"/>
              <a:buChar char="·"/>
              <a:tabLst>
                <a:tab pos="85725" algn="l"/>
              </a:tabLst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ct val="40000"/>
              </a:spcAft>
              <a:buFont typeface="Symbol" pitchFamily="18" charset="2"/>
              <a:buChar char="-"/>
              <a:tabLst>
                <a:tab pos="85725" algn="l"/>
              </a:tabLst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•"/>
              <a:tabLst>
                <a:tab pos="85725" algn="l"/>
              </a:tabLst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ct val="50000"/>
              </a:spcAft>
              <a:buFont typeface="Symbol" pitchFamily="18" charset="2"/>
              <a:buChar char="·"/>
              <a:tabLst>
                <a:tab pos="85725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  <a:tabLst>
                <a:tab pos="85725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  <a:tabLst>
                <a:tab pos="85725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  <a:tabLst>
                <a:tab pos="85725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  <a:tabLst>
                <a:tab pos="85725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SzPct val="110000"/>
            </a:pPr>
            <a:r>
              <a:rPr lang="ru-RU" altLang="en-US" sz="700" b="0" i="1" dirty="0" smtClean="0"/>
              <a:t>1,2 Адаптировано </a:t>
            </a:r>
            <a:r>
              <a:rPr lang="ru-RU" altLang="en-US" sz="700" b="0" i="1" dirty="0"/>
              <a:t>:по данным под редакцией </a:t>
            </a:r>
            <a:r>
              <a:rPr lang="ru-RU" altLang="en-US" sz="700" b="0" i="1" dirty="0" err="1"/>
              <a:t>Лесняк</a:t>
            </a:r>
            <a:r>
              <a:rPr lang="ru-RU" altLang="en-US" sz="700" b="0" i="1" dirty="0"/>
              <a:t> О.М., Беневоленской Л.И. Остеопороз. Диагностика, профилактика, лечение. Клинические рекомендации Российской ассоциации по </a:t>
            </a:r>
            <a:r>
              <a:rPr lang="ru-RU" altLang="en-US" sz="700" b="0" i="1" dirty="0" err="1"/>
              <a:t>остепорозу</a:t>
            </a:r>
            <a:r>
              <a:rPr lang="ru-RU" altLang="en-US" sz="700" b="0" i="1" dirty="0"/>
              <a:t>, М., 2009, 270 стр.</a:t>
            </a:r>
            <a:r>
              <a:rPr lang="en-US" altLang="en-US" sz="700" b="0" i="1" dirty="0"/>
              <a:t> </a:t>
            </a:r>
            <a:r>
              <a:rPr lang="ru-RU" altLang="en-US" sz="700" b="0" i="1" dirty="0"/>
              <a:t>Обобщённые данные по данным непрямых сравнительных </a:t>
            </a:r>
            <a:r>
              <a:rPr lang="ru-RU" altLang="en-US" sz="700" b="0" i="1" dirty="0" smtClean="0"/>
              <a:t>исследований  : нет веских доказательств </a:t>
            </a:r>
            <a:endParaRPr lang="en-US" altLang="en-US" sz="700" b="0" i="1" dirty="0"/>
          </a:p>
        </p:txBody>
      </p:sp>
      <p:sp>
        <p:nvSpPr>
          <p:cNvPr id="5" name="Rectangle 4"/>
          <p:cNvSpPr/>
          <p:nvPr/>
        </p:nvSpPr>
        <p:spPr>
          <a:xfrm>
            <a:off x="542531" y="1461961"/>
            <a:ext cx="8274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kern="0" dirty="0"/>
              <a:t>Данные эффективности препаратов в снижении риска переломов ПО</a:t>
            </a:r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en-US" altLang="ru-RU" b="1" kern="0" dirty="0"/>
          </a:p>
        </p:txBody>
      </p:sp>
    </p:spTree>
    <p:extLst>
      <p:ext uri="{BB962C8B-B14F-4D97-AF65-F5344CB8AC3E}">
        <p14:creationId xmlns:p14="http://schemas.microsoft.com/office/powerpoint/2010/main" xmlns="" val="1701855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Для выбора терапии ориентируются на тяжесть остеопороза и риск переломов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9831060"/>
              </p:ext>
            </p:extLst>
          </p:nvPr>
        </p:nvGraphicFramePr>
        <p:xfrm>
          <a:off x="685800" y="1872154"/>
          <a:ext cx="7772400" cy="373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071">
                  <a:extLst>
                    <a:ext uri="{9D8B030D-6E8A-4147-A177-3AD203B41FA5}">
                      <a16:colId xmlns:a16="http://schemas.microsoft.com/office/drawing/2014/main" xmlns="" val="2221605355"/>
                    </a:ext>
                  </a:extLst>
                </a:gridCol>
                <a:gridCol w="4992329">
                  <a:extLst>
                    <a:ext uri="{9D8B030D-6E8A-4147-A177-3AD203B41FA5}">
                      <a16:colId xmlns:a16="http://schemas.microsoft.com/office/drawing/2014/main" xmlns="" val="3482123753"/>
                    </a:ext>
                  </a:extLst>
                </a:gridCol>
              </a:tblGrid>
              <a:tr h="4635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869075"/>
                  </a:ext>
                </a:extLst>
              </a:tr>
              <a:tr h="1257394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пациенты с умеренным риском переломов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Остеопороз без переломов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2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низкоэнергетический перелом в анамнезе (кроме перелома позвонка, перелома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проксимального отдела бедренной кости) при Т-критерии в зоне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остеопении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нормы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–2,5 СО) или 10 -летнем риске основных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остеопорозных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переломов по FRAX менее 30%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261503"/>
                  </a:ext>
                </a:extLst>
              </a:tr>
              <a:tr h="1714628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пациенты с высоким риском переломов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Перелом позвонка, проксимального отдела бедренной кости, два и более перелома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костей периферического скелета при любой МПК и любой величине FRAX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</a:t>
                      </a:r>
                      <a:r>
                        <a:rPr lang="ru-RU" sz="12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любой перелом при Т-критерии ≤–2,5 СО или 10-летнем риске основных</a:t>
                      </a:r>
                    </a:p>
                    <a:p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остеопорозных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переломов по FRAX не менее 30%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831077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6193115"/>
            <a:ext cx="8121584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dirty="0" smtClean="0"/>
              <a:t> </a:t>
            </a:r>
            <a:r>
              <a:rPr lang="ru-RU" sz="900" dirty="0"/>
              <a:t>Федеральные клинические рекомендации по диагностике, лечению и профилактике остеопороза. Г. А. Мельниченко и </a:t>
            </a:r>
            <a:r>
              <a:rPr lang="ru-RU" sz="900" dirty="0" smtClean="0"/>
              <a:t>др. Ж. Проблемы </a:t>
            </a:r>
            <a:r>
              <a:rPr lang="ru-RU" sz="900" dirty="0"/>
              <a:t>эндокринологии. 2017;63(6): </a:t>
            </a:r>
            <a:r>
              <a:rPr lang="ru-RU" sz="900" dirty="0" smtClean="0"/>
              <a:t>392-426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70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09" y="887069"/>
            <a:ext cx="5910115" cy="2829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09" y="4014150"/>
            <a:ext cx="5343392" cy="20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0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6470" y="490939"/>
            <a:ext cx="7760800" cy="1156943"/>
            <a:chOff x="113581" y="219107"/>
            <a:chExt cx="7760800" cy="1156943"/>
          </a:xfrm>
        </p:grpSpPr>
        <p:sp>
          <p:nvSpPr>
            <p:cNvPr id="6" name="Rectangle 5"/>
            <p:cNvSpPr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Остеопороз без переломов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u="sng" kern="1200" dirty="0" smtClean="0">
                  <a:solidFill>
                    <a:schemeClr val="tx1"/>
                  </a:solidFill>
                </a:rPr>
                <a:t>или</a:t>
              </a:r>
              <a:endParaRPr lang="en-US" sz="1400" b="1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Один низкоэнергетический перелом в анамнезе (кроме перелома позвонка, перелома проксимального отдела бедренной кости) при  Т-</a:t>
              </a:r>
              <a:r>
                <a:rPr lang="ru-RU" sz="1400" b="1" kern="1200" dirty="0" err="1" smtClean="0">
                  <a:solidFill>
                    <a:schemeClr val="tx1"/>
                  </a:solidFill>
                </a:rPr>
                <a:t>кр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в зоне </a:t>
              </a:r>
              <a:r>
                <a:rPr lang="ru-RU" sz="1400" b="1" kern="1200" dirty="0" err="1" smtClean="0">
                  <a:solidFill>
                    <a:schemeClr val="tx1"/>
                  </a:solidFill>
                </a:rPr>
                <a:t>остеопении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или нормы (выше -2,5 СО)  или риск по </a:t>
              </a:r>
              <a:r>
                <a:rPr lang="en-US" sz="1400" b="1" kern="1200" dirty="0" smtClean="0">
                  <a:solidFill>
                    <a:schemeClr val="tx1"/>
                  </a:solidFill>
                </a:rPr>
                <a:t>FRAX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&lt; 30%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Скругленный прямоугольник 4"/>
          <p:cNvSpPr>
            <a:spLocks/>
          </p:cNvSpPr>
          <p:nvPr/>
        </p:nvSpPr>
        <p:spPr>
          <a:xfrm>
            <a:off x="703008" y="2221401"/>
            <a:ext cx="2768048" cy="159115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Пероральные 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алендронат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ризедронат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ибандронат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на 5 лет при хорошей переносимости и  приверженности 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3"/>
          <p:cNvSpPr>
            <a:spLocks/>
          </p:cNvSpPr>
          <p:nvPr/>
        </p:nvSpPr>
        <p:spPr>
          <a:xfrm>
            <a:off x="3776873" y="2182550"/>
            <a:ext cx="4128049" cy="3784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05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5"/>
          <p:cNvCxnSpPr>
            <a:cxnSpLocks/>
          </p:cNvCxnSpPr>
          <p:nvPr/>
        </p:nvCxnSpPr>
        <p:spPr>
          <a:xfrm flipH="1">
            <a:off x="2541747" y="1668150"/>
            <a:ext cx="367747" cy="553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230464">
            <a:off x="2281847" y="1672168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15" name="Прямая со стрелкой 5"/>
          <p:cNvCxnSpPr>
            <a:cxnSpLocks/>
          </p:cNvCxnSpPr>
          <p:nvPr/>
        </p:nvCxnSpPr>
        <p:spPr>
          <a:xfrm>
            <a:off x="4890052" y="1674234"/>
            <a:ext cx="477396" cy="552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5"/>
          <p:cNvCxnSpPr>
            <a:cxnSpLocks/>
          </p:cNvCxnSpPr>
          <p:nvPr/>
        </p:nvCxnSpPr>
        <p:spPr>
          <a:xfrm>
            <a:off x="2556774" y="3838118"/>
            <a:ext cx="822530" cy="68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5"/>
          <p:cNvCxnSpPr>
            <a:cxnSpLocks/>
          </p:cNvCxnSpPr>
          <p:nvPr/>
        </p:nvCxnSpPr>
        <p:spPr>
          <a:xfrm>
            <a:off x="5840897" y="2608856"/>
            <a:ext cx="0" cy="273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7"/>
          <p:cNvSpPr>
            <a:spLocks/>
          </p:cNvSpPr>
          <p:nvPr/>
        </p:nvSpPr>
        <p:spPr>
          <a:xfrm>
            <a:off x="4263887" y="2876449"/>
            <a:ext cx="3788720" cy="96166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Парентеральные 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золедроновая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кислота,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ибандронат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или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3 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sz="12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5"/>
          <p:cNvCxnSpPr>
            <a:cxnSpLocks/>
          </p:cNvCxnSpPr>
          <p:nvPr/>
        </p:nvCxnSpPr>
        <p:spPr>
          <a:xfrm flipH="1">
            <a:off x="3896140" y="3810480"/>
            <a:ext cx="608772" cy="7107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9"/>
          <p:cNvSpPr>
            <a:spLocks/>
          </p:cNvSpPr>
          <p:nvPr/>
        </p:nvSpPr>
        <p:spPr>
          <a:xfrm>
            <a:off x="1709529" y="4521256"/>
            <a:ext cx="5367131" cy="8001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клинического эффекта : отсутствие новых переломов,  стабилизация/прирост МПК  (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 прирост МПК по Т-критерию ≥ -2,0 в шейке бедра)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16"/>
          <p:cNvSpPr>
            <a:spLocks/>
          </p:cNvSpPr>
          <p:nvPr/>
        </p:nvSpPr>
        <p:spPr>
          <a:xfrm>
            <a:off x="469816" y="5690132"/>
            <a:ext cx="3426324" cy="85214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Перерыв в лечении при ежегодном наблюдении. При переломе или снижении МПК – возобновление лечения. 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переход на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en-U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17"/>
          <p:cNvSpPr>
            <a:spLocks/>
          </p:cNvSpPr>
          <p:nvPr/>
        </p:nvSpPr>
        <p:spPr>
          <a:xfrm>
            <a:off x="4660054" y="5662870"/>
            <a:ext cx="3392553" cy="87940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пероральными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бисфосфонатами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деносумабом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продолжить до 10 лет*, парентеральными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бисфосфонатами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6 лет*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5"/>
          <p:cNvCxnSpPr>
            <a:cxnSpLocks/>
          </p:cNvCxnSpPr>
          <p:nvPr/>
        </p:nvCxnSpPr>
        <p:spPr>
          <a:xfrm flipH="1">
            <a:off x="2556774" y="5357553"/>
            <a:ext cx="531432" cy="370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15520" y="5419938"/>
            <a:ext cx="45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41" name="Прямая со стрелкой 5"/>
          <p:cNvCxnSpPr>
            <a:cxnSpLocks/>
          </p:cNvCxnSpPr>
          <p:nvPr/>
        </p:nvCxnSpPr>
        <p:spPr>
          <a:xfrm>
            <a:off x="4322943" y="5321356"/>
            <a:ext cx="805807" cy="328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22297" y="5362414"/>
            <a:ext cx="6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</a:t>
            </a:r>
            <a:endParaRPr lang="en-US" sz="140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228599" y="46038"/>
            <a:ext cx="8982778" cy="4365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Алгоритм выбора </a:t>
            </a:r>
            <a:r>
              <a:rPr lang="ru-RU" sz="2000" b="1" dirty="0">
                <a:latin typeface="Arial Black" panose="020B0A04020102020204" pitchFamily="34" charset="0"/>
              </a:rPr>
              <a:t>терапии при </a:t>
            </a:r>
            <a:r>
              <a:rPr lang="ru-RU" sz="2000" b="1" dirty="0" smtClean="0">
                <a:latin typeface="Arial Black" panose="020B0A04020102020204" pitchFamily="34" charset="0"/>
              </a:rPr>
              <a:t>умеренном риске переломов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6597859"/>
            <a:ext cx="8176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В.И. Мазуров, </a:t>
            </a:r>
            <a:r>
              <a:rPr lang="ru-RU" sz="600" dirty="0" err="1" smtClean="0"/>
              <a:t>Лесняк</a:t>
            </a:r>
            <a:r>
              <a:rPr lang="ru-RU" sz="600" dirty="0" smtClean="0"/>
              <a:t> О.М., и др. Алгоритмы </a:t>
            </a:r>
            <a:r>
              <a:rPr lang="ru-RU" sz="600" dirty="0"/>
              <a:t>выбора терапии остеопороза при оказании </a:t>
            </a:r>
            <a:r>
              <a:rPr lang="ru-RU" sz="600" dirty="0" smtClean="0"/>
              <a:t>первичной </a:t>
            </a:r>
            <a:r>
              <a:rPr lang="ru-RU" sz="600" dirty="0"/>
              <a:t>медико-санитарной помощи и организации льготного </a:t>
            </a:r>
            <a:r>
              <a:rPr lang="ru-RU" sz="600" dirty="0" smtClean="0"/>
              <a:t>лекарственного </a:t>
            </a:r>
            <a:r>
              <a:rPr lang="ru-RU" sz="600" dirty="0"/>
              <a:t>обеспечения отдельных категорий граждан, </a:t>
            </a:r>
            <a:r>
              <a:rPr lang="ru-RU" sz="600" dirty="0" smtClean="0"/>
              <a:t>имеющих </a:t>
            </a:r>
            <a:r>
              <a:rPr lang="ru-RU" sz="600" dirty="0"/>
              <a:t>право на получение государственной социальной </a:t>
            </a:r>
            <a:r>
              <a:rPr lang="ru-RU" sz="600" dirty="0" smtClean="0"/>
              <a:t>помощи</a:t>
            </a:r>
            <a:r>
              <a:rPr lang="ru-RU" sz="600" dirty="0"/>
              <a:t>. Системный обзор и резолюция Экспертного </a:t>
            </a:r>
            <a:r>
              <a:rPr lang="ru-RU" sz="600" dirty="0" err="1" smtClean="0"/>
              <a:t>СоветаРоссийской</a:t>
            </a:r>
            <a:r>
              <a:rPr lang="ru-RU" sz="600" dirty="0" smtClean="0"/>
              <a:t> </a:t>
            </a:r>
            <a:r>
              <a:rPr lang="ru-RU" sz="600" dirty="0"/>
              <a:t>ассоциации по </a:t>
            </a:r>
            <a:r>
              <a:rPr lang="ru-RU" sz="600" dirty="0" smtClean="0"/>
              <a:t>остеопорозу. </a:t>
            </a:r>
            <a:r>
              <a:rPr lang="ru-RU" sz="600" i="1" dirty="0"/>
              <a:t>ПРОФИЛАКТИЧЕСКАЯ МЕДИЦИНА, 1, </a:t>
            </a:r>
            <a:r>
              <a:rPr lang="ru-RU" sz="600" i="1" dirty="0" smtClean="0"/>
              <a:t>2019 В печати</a:t>
            </a:r>
            <a:endParaRPr lang="en-US" sz="600" dirty="0"/>
          </a:p>
        </p:txBody>
      </p:sp>
      <p:sp>
        <p:nvSpPr>
          <p:cNvPr id="3" name="Oval 2"/>
          <p:cNvSpPr/>
          <p:nvPr/>
        </p:nvSpPr>
        <p:spPr>
          <a:xfrm>
            <a:off x="72380" y="2121735"/>
            <a:ext cx="4007633" cy="18471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2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6470" y="490939"/>
            <a:ext cx="7760800" cy="1156943"/>
            <a:chOff x="113581" y="219107"/>
            <a:chExt cx="7760800" cy="1156943"/>
          </a:xfrm>
        </p:grpSpPr>
        <p:sp>
          <p:nvSpPr>
            <p:cNvPr id="6" name="Rectangle 5"/>
            <p:cNvSpPr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Остеопороз без переломов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u="sng" kern="1200" dirty="0" smtClean="0">
                  <a:solidFill>
                    <a:schemeClr val="tx1"/>
                  </a:solidFill>
                </a:rPr>
                <a:t>или</a:t>
              </a:r>
              <a:endParaRPr lang="en-US" sz="1400" b="1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Один низкоэнергетический перелом в анамнезе (кроме перелома позвонка, перелома проксимального отдела бедренной кости) при  Т-</a:t>
              </a:r>
              <a:r>
                <a:rPr lang="ru-RU" sz="1400" b="1" kern="1200" dirty="0" err="1" smtClean="0">
                  <a:solidFill>
                    <a:schemeClr val="tx1"/>
                  </a:solidFill>
                </a:rPr>
                <a:t>кр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в зоне </a:t>
              </a:r>
              <a:r>
                <a:rPr lang="ru-RU" sz="1400" b="1" kern="1200" dirty="0" err="1" smtClean="0">
                  <a:solidFill>
                    <a:schemeClr val="tx1"/>
                  </a:solidFill>
                </a:rPr>
                <a:t>остеопении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или нормы (выше -2,5 СО)  или риск по </a:t>
              </a:r>
              <a:r>
                <a:rPr lang="en-US" sz="1400" b="1" kern="1200" dirty="0" smtClean="0">
                  <a:solidFill>
                    <a:schemeClr val="tx1"/>
                  </a:solidFill>
                </a:rPr>
                <a:t>FRAX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&lt; 30%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Скругленный прямоугольник 4"/>
          <p:cNvSpPr>
            <a:spLocks/>
          </p:cNvSpPr>
          <p:nvPr/>
        </p:nvSpPr>
        <p:spPr>
          <a:xfrm>
            <a:off x="703008" y="2221401"/>
            <a:ext cx="2768048" cy="159115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Пероральные 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алендронат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ризедронат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ибандронат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на 5 лет при хорошей переносимости и  приверженности 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3"/>
          <p:cNvSpPr>
            <a:spLocks/>
          </p:cNvSpPr>
          <p:nvPr/>
        </p:nvSpPr>
        <p:spPr>
          <a:xfrm>
            <a:off x="3776873" y="2182550"/>
            <a:ext cx="4128049" cy="3784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05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5"/>
          <p:cNvCxnSpPr>
            <a:cxnSpLocks/>
          </p:cNvCxnSpPr>
          <p:nvPr/>
        </p:nvCxnSpPr>
        <p:spPr>
          <a:xfrm flipH="1">
            <a:off x="2541747" y="1668150"/>
            <a:ext cx="367747" cy="553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230464">
            <a:off x="2281847" y="1672168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15" name="Прямая со стрелкой 5"/>
          <p:cNvCxnSpPr>
            <a:cxnSpLocks/>
          </p:cNvCxnSpPr>
          <p:nvPr/>
        </p:nvCxnSpPr>
        <p:spPr>
          <a:xfrm>
            <a:off x="4890052" y="1674234"/>
            <a:ext cx="477396" cy="552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5"/>
          <p:cNvCxnSpPr>
            <a:cxnSpLocks/>
          </p:cNvCxnSpPr>
          <p:nvPr/>
        </p:nvCxnSpPr>
        <p:spPr>
          <a:xfrm>
            <a:off x="2556774" y="3838118"/>
            <a:ext cx="822530" cy="68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5"/>
          <p:cNvCxnSpPr>
            <a:cxnSpLocks/>
          </p:cNvCxnSpPr>
          <p:nvPr/>
        </p:nvCxnSpPr>
        <p:spPr>
          <a:xfrm>
            <a:off x="5840897" y="2608856"/>
            <a:ext cx="0" cy="273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7"/>
          <p:cNvSpPr>
            <a:spLocks/>
          </p:cNvSpPr>
          <p:nvPr/>
        </p:nvSpPr>
        <p:spPr>
          <a:xfrm>
            <a:off x="4263887" y="2876449"/>
            <a:ext cx="3788720" cy="96166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Парентеральные 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золедроновая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кислота,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ибандронат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или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3 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sz="12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5"/>
          <p:cNvCxnSpPr>
            <a:cxnSpLocks/>
          </p:cNvCxnSpPr>
          <p:nvPr/>
        </p:nvCxnSpPr>
        <p:spPr>
          <a:xfrm flipH="1">
            <a:off x="3896140" y="3810480"/>
            <a:ext cx="608772" cy="7107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9"/>
          <p:cNvSpPr>
            <a:spLocks/>
          </p:cNvSpPr>
          <p:nvPr/>
        </p:nvSpPr>
        <p:spPr>
          <a:xfrm>
            <a:off x="1709529" y="4521256"/>
            <a:ext cx="5367131" cy="8001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клинического эффекта : отсутствие новых переломов,  стабилизация/прирост МПК  (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 прирост МПК по Т-критерию ≥ -2,0 в шейке бедра)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16"/>
          <p:cNvSpPr>
            <a:spLocks/>
          </p:cNvSpPr>
          <p:nvPr/>
        </p:nvSpPr>
        <p:spPr>
          <a:xfrm>
            <a:off x="469816" y="5690132"/>
            <a:ext cx="3426324" cy="85214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Перерыв в лечении при ежегодном наблюдении. При переломе или снижении МПК – возобновление лечения. 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переход на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en-U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17"/>
          <p:cNvSpPr>
            <a:spLocks/>
          </p:cNvSpPr>
          <p:nvPr/>
        </p:nvSpPr>
        <p:spPr>
          <a:xfrm>
            <a:off x="4660054" y="5662870"/>
            <a:ext cx="3392553" cy="87940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пероральными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бисфосфонатами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деносумабом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продолжить до 10 лет*, парентеральными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бисфосфонатами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6 лет*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5"/>
          <p:cNvCxnSpPr>
            <a:cxnSpLocks/>
          </p:cNvCxnSpPr>
          <p:nvPr/>
        </p:nvCxnSpPr>
        <p:spPr>
          <a:xfrm flipH="1">
            <a:off x="2556774" y="5357553"/>
            <a:ext cx="531432" cy="370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15520" y="5419938"/>
            <a:ext cx="45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41" name="Прямая со стрелкой 5"/>
          <p:cNvCxnSpPr>
            <a:cxnSpLocks/>
          </p:cNvCxnSpPr>
          <p:nvPr/>
        </p:nvCxnSpPr>
        <p:spPr>
          <a:xfrm>
            <a:off x="4322943" y="5321356"/>
            <a:ext cx="805807" cy="328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22297" y="5362414"/>
            <a:ext cx="6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</a:t>
            </a:r>
            <a:endParaRPr lang="en-US" sz="140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228599" y="46038"/>
            <a:ext cx="8746435" cy="4365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Алгоритм выбора </a:t>
            </a:r>
            <a:r>
              <a:rPr lang="ru-RU" sz="2000" dirty="0"/>
              <a:t>терапии при </a:t>
            </a:r>
            <a:r>
              <a:rPr lang="ru-RU" sz="2000" dirty="0" smtClean="0"/>
              <a:t>умеренном риске переломов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85800" y="6597859"/>
            <a:ext cx="8176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В.И. Мазуров, </a:t>
            </a:r>
            <a:r>
              <a:rPr lang="ru-RU" sz="600" dirty="0" err="1" smtClean="0"/>
              <a:t>Лесняк</a:t>
            </a:r>
            <a:r>
              <a:rPr lang="ru-RU" sz="600" dirty="0" smtClean="0"/>
              <a:t> О.М., и др. Алгоритмы </a:t>
            </a:r>
            <a:r>
              <a:rPr lang="ru-RU" sz="600" dirty="0"/>
              <a:t>выбора терапии остеопороза при оказании </a:t>
            </a:r>
            <a:r>
              <a:rPr lang="ru-RU" sz="600" dirty="0" smtClean="0"/>
              <a:t>первичной </a:t>
            </a:r>
            <a:r>
              <a:rPr lang="ru-RU" sz="600" dirty="0"/>
              <a:t>медико-санитарной помощи и организации льготного </a:t>
            </a:r>
            <a:r>
              <a:rPr lang="ru-RU" sz="600" dirty="0" smtClean="0"/>
              <a:t>лекарственного </a:t>
            </a:r>
            <a:r>
              <a:rPr lang="ru-RU" sz="600" dirty="0"/>
              <a:t>обеспечения отдельных категорий граждан, </a:t>
            </a:r>
            <a:r>
              <a:rPr lang="ru-RU" sz="600" dirty="0" smtClean="0"/>
              <a:t>имеющих </a:t>
            </a:r>
            <a:r>
              <a:rPr lang="ru-RU" sz="600" dirty="0"/>
              <a:t>право на получение государственной социальной </a:t>
            </a:r>
            <a:r>
              <a:rPr lang="ru-RU" sz="600" dirty="0" smtClean="0"/>
              <a:t>помощи</a:t>
            </a:r>
            <a:r>
              <a:rPr lang="ru-RU" sz="600" dirty="0"/>
              <a:t>. Системный обзор и резолюция Экспертного </a:t>
            </a:r>
            <a:r>
              <a:rPr lang="ru-RU" sz="600" dirty="0" err="1" smtClean="0"/>
              <a:t>СоветаРоссийской</a:t>
            </a:r>
            <a:r>
              <a:rPr lang="ru-RU" sz="600" dirty="0" smtClean="0"/>
              <a:t> </a:t>
            </a:r>
            <a:r>
              <a:rPr lang="ru-RU" sz="600" dirty="0"/>
              <a:t>ассоциации по </a:t>
            </a:r>
            <a:r>
              <a:rPr lang="ru-RU" sz="600" dirty="0" smtClean="0"/>
              <a:t>остеопорозу. </a:t>
            </a:r>
            <a:r>
              <a:rPr lang="ru-RU" sz="600" i="1" dirty="0"/>
              <a:t>ПРОФИЛАКТИЧЕСКАЯ МЕДИЦИНА, 1, </a:t>
            </a:r>
            <a:r>
              <a:rPr lang="ru-RU" sz="600" i="1" dirty="0" smtClean="0"/>
              <a:t>2019 В печати</a:t>
            </a:r>
            <a:endParaRPr lang="en-US" sz="600" dirty="0"/>
          </a:p>
        </p:txBody>
      </p:sp>
      <p:sp>
        <p:nvSpPr>
          <p:cNvPr id="3" name="Oval 2"/>
          <p:cNvSpPr/>
          <p:nvPr/>
        </p:nvSpPr>
        <p:spPr>
          <a:xfrm>
            <a:off x="3471056" y="1828800"/>
            <a:ext cx="4673212" cy="9490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4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5313" y="457200"/>
            <a:ext cx="8662318" cy="715617"/>
          </a:xfrm>
        </p:spPr>
        <p:txBody>
          <a:bodyPr>
            <a:noAutofit/>
          </a:bodyPr>
          <a:lstStyle/>
          <a:p>
            <a:r>
              <a:rPr lang="ru-RU" sz="2300" dirty="0" smtClean="0"/>
              <a:t>Особые клинические ситуации</a:t>
            </a:r>
            <a:r>
              <a:rPr lang="en-US" sz="2300" dirty="0" smtClean="0"/>
              <a:t> </a:t>
            </a:r>
            <a:r>
              <a:rPr lang="ru-RU" sz="2300" dirty="0" smtClean="0"/>
              <a:t>для предпочтительного назначения парентеральных </a:t>
            </a:r>
            <a:r>
              <a:rPr lang="ru-RU" sz="2300" dirty="0" err="1" smtClean="0"/>
              <a:t>бисфосфонатов</a:t>
            </a:r>
            <a:endParaRPr lang="ru-RU" sz="23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5313" y="1918251"/>
            <a:ext cx="7772400" cy="4474595"/>
          </a:xfrm>
        </p:spPr>
        <p:txBody>
          <a:bodyPr>
            <a:normAutofit/>
          </a:bodyPr>
          <a:lstStyle/>
          <a:p>
            <a:pPr lvl="0"/>
            <a:r>
              <a:rPr lang="ru-RU" sz="2000" i="1" dirty="0"/>
              <a:t>П</a:t>
            </a:r>
            <a:r>
              <a:rPr lang="ru-RU" sz="2000" i="1" dirty="0" smtClean="0"/>
              <a:t>ри </a:t>
            </a:r>
            <a:r>
              <a:rPr lang="ru-RU" sz="2000" i="1" dirty="0"/>
              <a:t>неэффективности пероральных </a:t>
            </a:r>
            <a:r>
              <a:rPr lang="ru-RU" sz="2000" i="1" dirty="0" err="1"/>
              <a:t>бисфосфонатов</a:t>
            </a:r>
            <a:r>
              <a:rPr lang="ru-RU" sz="2000" i="1" dirty="0"/>
              <a:t>, </a:t>
            </a:r>
            <a:endParaRPr lang="en-US" sz="2000" i="1" dirty="0"/>
          </a:p>
          <a:p>
            <a:pPr lvl="0"/>
            <a:r>
              <a:rPr lang="ru-RU" sz="2000" i="1" dirty="0"/>
              <a:t>П</a:t>
            </a:r>
            <a:r>
              <a:rPr lang="ru-RU" sz="2000" i="1" dirty="0" smtClean="0"/>
              <a:t>ри </a:t>
            </a:r>
            <a:r>
              <a:rPr lang="ru-RU" sz="2000" i="1" dirty="0"/>
              <a:t>противопоказаниях к приему пероральных </a:t>
            </a:r>
            <a:r>
              <a:rPr lang="ru-RU" sz="2000" i="1" dirty="0" err="1"/>
              <a:t>бисфосфонатов</a:t>
            </a:r>
            <a:r>
              <a:rPr lang="ru-RU" sz="2000" i="1" dirty="0"/>
              <a:t>, например, при патологии верхних отделов ЖКТ, </a:t>
            </a:r>
            <a:endParaRPr lang="en-US" sz="2000" i="1" dirty="0"/>
          </a:p>
          <a:p>
            <a:pPr lvl="0"/>
            <a:r>
              <a:rPr lang="ru-RU" sz="2000" i="1" dirty="0"/>
              <a:t>П</a:t>
            </a:r>
            <a:r>
              <a:rPr lang="ru-RU" sz="2000" i="1" dirty="0" smtClean="0"/>
              <a:t>ри </a:t>
            </a:r>
            <a:r>
              <a:rPr lang="ru-RU" sz="2000" i="1" dirty="0"/>
              <a:t>невозможности находиться в вертикальном положении, </a:t>
            </a:r>
            <a:endParaRPr lang="en-US" sz="2000" i="1" dirty="0"/>
          </a:p>
          <a:p>
            <a:pPr lvl="0"/>
            <a:r>
              <a:rPr lang="ru-RU" sz="2000" i="1" dirty="0" smtClean="0"/>
              <a:t>По </a:t>
            </a:r>
            <a:r>
              <a:rPr lang="ru-RU" sz="2000" i="1" dirty="0"/>
              <a:t>желанию пациента при готовности самостоятельно приобретать </a:t>
            </a:r>
            <a:r>
              <a:rPr lang="ru-RU" sz="2000" i="1" dirty="0" smtClean="0"/>
              <a:t>препарат</a:t>
            </a:r>
          </a:p>
          <a:p>
            <a:pPr lvl="0"/>
            <a:r>
              <a:rPr lang="ru-RU" sz="2000" b="1" i="1" dirty="0" err="1" smtClean="0">
                <a:solidFill>
                  <a:srgbClr val="FF0000"/>
                </a:solidFill>
              </a:rPr>
              <a:t>Неприверженность</a:t>
            </a:r>
            <a:r>
              <a:rPr lang="ru-RU" sz="2000" b="1" i="1" dirty="0" smtClean="0">
                <a:solidFill>
                  <a:srgbClr val="FF0000"/>
                </a:solidFill>
              </a:rPr>
              <a:t> терапии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ru-RU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477079" y="6477787"/>
            <a:ext cx="8176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В.И. Мазуров, </a:t>
            </a:r>
            <a:r>
              <a:rPr lang="ru-RU" sz="600" dirty="0" err="1" smtClean="0"/>
              <a:t>Лесняк</a:t>
            </a:r>
            <a:r>
              <a:rPr lang="ru-RU" sz="600" dirty="0" smtClean="0"/>
              <a:t> О.М., и др. Алгоритмы </a:t>
            </a:r>
            <a:r>
              <a:rPr lang="ru-RU" sz="600" dirty="0"/>
              <a:t>выбора терапии остеопороза при оказании </a:t>
            </a:r>
            <a:r>
              <a:rPr lang="ru-RU" sz="600" dirty="0" smtClean="0"/>
              <a:t>первичной </a:t>
            </a:r>
            <a:r>
              <a:rPr lang="ru-RU" sz="600" dirty="0"/>
              <a:t>медико-санитарной помощи и организации льготного </a:t>
            </a:r>
            <a:r>
              <a:rPr lang="ru-RU" sz="600" dirty="0" smtClean="0"/>
              <a:t>лекарственного </a:t>
            </a:r>
            <a:r>
              <a:rPr lang="ru-RU" sz="600" dirty="0"/>
              <a:t>обеспечения отдельных категорий граждан, </a:t>
            </a:r>
            <a:r>
              <a:rPr lang="ru-RU" sz="600" dirty="0" smtClean="0"/>
              <a:t>имеющих </a:t>
            </a:r>
            <a:r>
              <a:rPr lang="ru-RU" sz="600" dirty="0"/>
              <a:t>право на получение государственной социальной </a:t>
            </a:r>
            <a:r>
              <a:rPr lang="ru-RU" sz="600" dirty="0" smtClean="0"/>
              <a:t>помощи</a:t>
            </a:r>
            <a:r>
              <a:rPr lang="ru-RU" sz="600" dirty="0"/>
              <a:t>. Системный обзор и резолюция Экспертного </a:t>
            </a:r>
            <a:r>
              <a:rPr lang="ru-RU" sz="600" dirty="0" err="1" smtClean="0"/>
              <a:t>СоветаРоссийской</a:t>
            </a:r>
            <a:r>
              <a:rPr lang="ru-RU" sz="600" dirty="0" smtClean="0"/>
              <a:t> </a:t>
            </a:r>
            <a:r>
              <a:rPr lang="ru-RU" sz="600" dirty="0"/>
              <a:t>ассоциации по </a:t>
            </a:r>
            <a:r>
              <a:rPr lang="ru-RU" sz="600" dirty="0" smtClean="0"/>
              <a:t>остеопорозу. </a:t>
            </a:r>
            <a:r>
              <a:rPr lang="ru-RU" sz="600" i="1" dirty="0"/>
              <a:t>ПРОФИЛАКТИЧЕСКАЯ МЕДИЦИНА, 1, </a:t>
            </a:r>
            <a:r>
              <a:rPr lang="ru-RU" sz="600" i="1" dirty="0" smtClean="0"/>
              <a:t>2019 В печати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xmlns="" val="19438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99394"/>
            <a:ext cx="8686800" cy="5780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Почему  так много остеопороза?!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82261"/>
            <a:ext cx="8515672" cy="480902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Актуализация  проблемы и  улучшение   диагностики!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Изменение  активного  возраста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стереотипов поведения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Механизация  пространства -   привело к увеличению  рисков  переломов.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Изменение  стереотипов питания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chemeClr val="tx1"/>
                </a:solidFill>
              </a:rPr>
              <a:t>Применение препаратов</a:t>
            </a:r>
            <a:r>
              <a:rPr lang="en-US" sz="2000" b="1" u="sng" dirty="0" smtClean="0">
                <a:solidFill>
                  <a:schemeClr val="tx1"/>
                </a:solidFill>
              </a:rPr>
              <a:t>,</a:t>
            </a:r>
            <a:r>
              <a:rPr lang="ru-RU" sz="2000" b="1" u="sng" dirty="0" smtClean="0">
                <a:solidFill>
                  <a:schemeClr val="tx1"/>
                </a:solidFill>
              </a:rPr>
              <a:t>  провоцирующих  потерю  минеральной плотности кости (ГКС</a:t>
            </a:r>
            <a:r>
              <a:rPr lang="en-US" sz="2000" b="1" u="sng" dirty="0" smtClean="0">
                <a:solidFill>
                  <a:schemeClr val="tx1"/>
                </a:solidFill>
              </a:rPr>
              <a:t>,</a:t>
            </a:r>
            <a:r>
              <a:rPr lang="ru-RU" sz="2000" b="1" u="sng" dirty="0" smtClean="0">
                <a:solidFill>
                  <a:schemeClr val="tx1"/>
                </a:solidFill>
              </a:rPr>
              <a:t>  цитостатики</a:t>
            </a:r>
            <a:r>
              <a:rPr lang="en-US" sz="2000" b="1" u="sng" dirty="0" smtClean="0">
                <a:solidFill>
                  <a:schemeClr val="tx1"/>
                </a:solidFill>
              </a:rPr>
              <a:t>,</a:t>
            </a:r>
            <a:r>
              <a:rPr lang="ru-RU" sz="2000" b="1" u="sng" dirty="0" smtClean="0">
                <a:solidFill>
                  <a:schemeClr val="tx1"/>
                </a:solidFill>
              </a:rPr>
              <a:t>  антикоагулянты</a:t>
            </a:r>
            <a:r>
              <a:rPr lang="en-US" sz="2000" b="1" u="sng" dirty="0" smtClean="0">
                <a:solidFill>
                  <a:schemeClr val="tx1"/>
                </a:solidFill>
              </a:rPr>
              <a:t>,</a:t>
            </a:r>
            <a:r>
              <a:rPr lang="ru-RU" sz="2000" b="1" u="sng" dirty="0" smtClean="0">
                <a:solidFill>
                  <a:schemeClr val="tx1"/>
                </a:solidFill>
              </a:rPr>
              <a:t>  ингибиторы 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ароматазы</a:t>
            </a:r>
            <a:r>
              <a:rPr lang="ru-RU" sz="2000" b="1" u="sng" dirty="0" smtClean="0">
                <a:solidFill>
                  <a:schemeClr val="tx1"/>
                </a:solidFill>
              </a:rPr>
              <a:t> и др.).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1" u="sng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Почему  так  важно заниматься  проблемой </a:t>
            </a:r>
            <a:r>
              <a:rPr lang="ru-RU" sz="2400" b="1" dirty="0" smtClean="0">
                <a:solidFill>
                  <a:srgbClr val="FF0000"/>
                </a:solidFill>
              </a:rPr>
              <a:t>ОП?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Увеличение  продолжительности жизни -   </a:t>
            </a:r>
            <a:r>
              <a:rPr lang="ru-RU" sz="2000" b="1" dirty="0" smtClean="0">
                <a:solidFill>
                  <a:schemeClr val="tx1"/>
                </a:solidFill>
              </a:rPr>
              <a:t>глобальное старение  </a:t>
            </a:r>
            <a:r>
              <a:rPr lang="ru-RU" sz="2000" b="1" dirty="0">
                <a:solidFill>
                  <a:schemeClr val="tx1"/>
                </a:solidFill>
              </a:rPr>
              <a:t>населения.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Увеличение   </a:t>
            </a:r>
            <a:r>
              <a:rPr lang="ru-RU" sz="2000" b="1" dirty="0">
                <a:solidFill>
                  <a:schemeClr val="tx1"/>
                </a:solidFill>
              </a:rPr>
              <a:t>работоспособного возраста в России.  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425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535" y="348578"/>
            <a:ext cx="7886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На практике в РФ приверженность у пациентов с ПМО после 1-го года терапии менее 25 %</a:t>
            </a:r>
            <a:endParaRPr lang="en-US" sz="2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875" y="6034088"/>
            <a:ext cx="76709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dirty="0" smtClean="0"/>
              <a:t>Торопцова </a:t>
            </a:r>
            <a:r>
              <a:rPr lang="ru-RU" sz="900" dirty="0"/>
              <a:t>НВ, Никитинская ОА, Добровольская ОВ. Приверженность лечению больных остеопорозом в реальной клинической практике. Научно-практическая ревматология. 2014;52(3):336—341.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776327" y="4966380"/>
            <a:ext cx="74660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У пациентов с постменопаузальным остеопорозом независимо от наличия переломов отмечается низкая  приверженность к длительному лечению  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679950" y="1748426"/>
          <a:ext cx="3576764" cy="269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7496709" y="4232899"/>
            <a:ext cx="7457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/>
              <a:t>(р&lt;0,001), </a:t>
            </a:r>
            <a:endParaRPr lang="en-US" sz="9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776327" y="1752307"/>
          <a:ext cx="3782536" cy="268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3631921" y="4520403"/>
            <a:ext cx="19944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/>
              <a:t>Длительность </a:t>
            </a:r>
            <a:r>
              <a:rPr lang="ru-RU" sz="900" dirty="0" smtClean="0"/>
              <a:t>наблюдения, годы 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-183016" y="2862829"/>
            <a:ext cx="21948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Приверженность пациентов  к терапии % </a:t>
            </a:r>
            <a:endParaRPr lang="en-US" sz="800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3928423" y="2816740"/>
            <a:ext cx="21948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Приверженность пациентов  к терапии %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0239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89510" y="1624023"/>
          <a:ext cx="7064804" cy="324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685798" y="393949"/>
            <a:ext cx="7954963" cy="96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Низкая приверженность к медикаментозной терапии остеопороза приводит к увеличению риска переломов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6417" y="2879918"/>
            <a:ext cx="1100138" cy="546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64 %  снижена 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999" y="2879918"/>
            <a:ext cx="1100138" cy="546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94 %  снижена 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5208800"/>
            <a:ext cx="77168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Пациенты с низкой  приверженностью к лечению имеют такой же риск переломов, как и пац</a:t>
            </a:r>
            <a:r>
              <a:rPr lang="ru-RU" b="1" dirty="0"/>
              <a:t>и</a:t>
            </a:r>
            <a:r>
              <a:rPr lang="ru-RU" b="1" dirty="0" smtClean="0"/>
              <a:t>енты без лечения </a:t>
            </a:r>
            <a:endParaRPr lang="ru-RU" b="1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603288" y="3080611"/>
            <a:ext cx="3339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Относительная защита от переломов (% )Пациенты </a:t>
            </a:r>
            <a:endParaRPr lang="en-US" sz="1000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6259554" y="3006199"/>
            <a:ext cx="1250304" cy="34513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642148" y="2481954"/>
            <a:ext cx="828675" cy="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682459" y="2489953"/>
            <a:ext cx="828675" cy="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5400000">
            <a:off x="4226682" y="2838794"/>
            <a:ext cx="873196" cy="3028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16463" y="4903070"/>
            <a:ext cx="2762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n=35,537 </a:t>
            </a:r>
            <a:r>
              <a:rPr lang="ru-RU" sz="1000" dirty="0" smtClean="0"/>
              <a:t> ; возраст </a:t>
            </a:r>
            <a:r>
              <a:rPr lang="en-US" sz="1000" dirty="0" smtClean="0"/>
              <a:t>≥</a:t>
            </a:r>
            <a:r>
              <a:rPr lang="ru-RU" sz="1000" dirty="0" smtClean="0"/>
              <a:t> </a:t>
            </a:r>
            <a:r>
              <a:rPr lang="en-US" sz="1000" dirty="0" smtClean="0"/>
              <a:t>45 </a:t>
            </a:r>
            <a:r>
              <a:rPr lang="ru-RU" sz="1000" dirty="0"/>
              <a:t> </a:t>
            </a:r>
            <a:r>
              <a:rPr lang="ru-RU" sz="1000" dirty="0" smtClean="0"/>
              <a:t>лет ; </a:t>
            </a:r>
            <a:r>
              <a:rPr lang="en-US" sz="1000" dirty="0"/>
              <a:t>. (P &lt;0,001).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799" y="6034088"/>
            <a:ext cx="77405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dirty="0" smtClean="0"/>
              <a:t>По  </a:t>
            </a:r>
            <a:r>
              <a:rPr lang="ru-RU" sz="900" dirty="0"/>
              <a:t>отношению к максимальной защите от переломов (%) при соблюдении 100 % </a:t>
            </a:r>
            <a:r>
              <a:rPr lang="ru-RU" sz="900" dirty="0" err="1"/>
              <a:t>приемов</a:t>
            </a:r>
            <a:r>
              <a:rPr lang="ru-RU" sz="900" dirty="0"/>
              <a:t>. (P &lt;0,001). Адаптировано из </a:t>
            </a:r>
            <a:r>
              <a:rPr lang="ru-RU" sz="900" dirty="0" err="1"/>
              <a:t>Siris</a:t>
            </a:r>
            <a:r>
              <a:rPr lang="ru-RU" sz="900" dirty="0"/>
              <a:t> ES </a:t>
            </a:r>
            <a:r>
              <a:rPr lang="ru-RU" sz="900" dirty="0" err="1"/>
              <a:t>et</a:t>
            </a:r>
            <a:r>
              <a:rPr lang="ru-RU" sz="900" dirty="0"/>
              <a:t> </a:t>
            </a:r>
            <a:r>
              <a:rPr lang="ru-RU" sz="900" dirty="0" err="1"/>
              <a:t>al</a:t>
            </a:r>
            <a:r>
              <a:rPr lang="ru-RU" sz="900" dirty="0"/>
              <a:t>. </a:t>
            </a:r>
            <a:r>
              <a:rPr lang="ru-RU" sz="900" dirty="0" err="1"/>
              <a:t>Mayo</a:t>
            </a:r>
            <a:r>
              <a:rPr lang="ru-RU" sz="900" dirty="0"/>
              <a:t> </a:t>
            </a:r>
            <a:r>
              <a:rPr lang="ru-RU" sz="900" dirty="0" err="1"/>
              <a:t>Clin</a:t>
            </a:r>
            <a:r>
              <a:rPr lang="ru-RU" sz="900" dirty="0"/>
              <a:t> Proc.2006; 81: 1013-1022.</a:t>
            </a:r>
          </a:p>
        </p:txBody>
      </p:sp>
    </p:spTree>
    <p:extLst>
      <p:ext uri="{BB962C8B-B14F-4D97-AF65-F5344CB8AC3E}">
        <p14:creationId xmlns:p14="http://schemas.microsoft.com/office/powerpoint/2010/main" xmlns="" val="1428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8980370" cy="715617"/>
          </a:xfrm>
        </p:spPr>
        <p:txBody>
          <a:bodyPr>
            <a:noAutofit/>
          </a:bodyPr>
          <a:lstStyle/>
          <a:p>
            <a:r>
              <a:rPr lang="ru-RU" sz="2300" dirty="0" smtClean="0"/>
              <a:t>Особые клинические ситуации</a:t>
            </a:r>
            <a:r>
              <a:rPr lang="en-US" sz="2300" dirty="0" smtClean="0"/>
              <a:t> </a:t>
            </a:r>
            <a:r>
              <a:rPr lang="ru-RU" sz="2300" dirty="0" smtClean="0"/>
              <a:t>для предпочтительного назначения парентеральных </a:t>
            </a:r>
            <a:r>
              <a:rPr lang="ru-RU" sz="2300" dirty="0" err="1" smtClean="0"/>
              <a:t>бисфосфонатов</a:t>
            </a:r>
            <a:endParaRPr lang="ru-RU" sz="23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5800" y="1719470"/>
            <a:ext cx="7772400" cy="4474595"/>
          </a:xfrm>
        </p:spPr>
        <p:txBody>
          <a:bodyPr>
            <a:normAutofit/>
          </a:bodyPr>
          <a:lstStyle/>
          <a:p>
            <a:pPr lvl="0"/>
            <a:endParaRPr lang="ru-RU" sz="2000" i="1" dirty="0" smtClean="0"/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При </a:t>
            </a:r>
            <a:r>
              <a:rPr lang="ru-RU" sz="2000" b="1" i="1" dirty="0">
                <a:solidFill>
                  <a:srgbClr val="FF0000"/>
                </a:solidFill>
              </a:rPr>
              <a:t>неэффективности пероральных </a:t>
            </a:r>
            <a:r>
              <a:rPr lang="ru-RU" sz="2000" b="1" i="1" dirty="0" err="1">
                <a:solidFill>
                  <a:srgbClr val="FF0000"/>
                </a:solidFill>
              </a:rPr>
              <a:t>бисфосфонатов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0"/>
            <a:r>
              <a:rPr lang="ru-RU" sz="2000" i="1" dirty="0"/>
              <a:t>П</a:t>
            </a:r>
            <a:r>
              <a:rPr lang="ru-RU" sz="2000" i="1" dirty="0" smtClean="0"/>
              <a:t>ри </a:t>
            </a:r>
            <a:r>
              <a:rPr lang="ru-RU" sz="2000" i="1" dirty="0"/>
              <a:t>противопоказаниях к приему пероральных </a:t>
            </a:r>
            <a:r>
              <a:rPr lang="ru-RU" sz="2000" i="1" dirty="0" err="1"/>
              <a:t>бисфосфонатов</a:t>
            </a:r>
            <a:r>
              <a:rPr lang="ru-RU" sz="2000" i="1" dirty="0"/>
              <a:t>, например, при патологии верхних отделов ЖКТ, </a:t>
            </a:r>
            <a:endParaRPr lang="en-US" sz="2000" i="1" dirty="0"/>
          </a:p>
          <a:p>
            <a:pPr lvl="0"/>
            <a:r>
              <a:rPr lang="ru-RU" sz="2000" i="1" dirty="0"/>
              <a:t>П</a:t>
            </a:r>
            <a:r>
              <a:rPr lang="ru-RU" sz="2000" i="1" dirty="0" smtClean="0"/>
              <a:t>ри </a:t>
            </a:r>
            <a:r>
              <a:rPr lang="ru-RU" sz="2000" i="1" dirty="0"/>
              <a:t>невозможности находиться в вертикальном положении, </a:t>
            </a:r>
            <a:endParaRPr lang="en-US" sz="2000" i="1" dirty="0"/>
          </a:p>
          <a:p>
            <a:pPr lvl="0"/>
            <a:r>
              <a:rPr lang="ru-RU" sz="2000" i="1" dirty="0" smtClean="0"/>
              <a:t>По </a:t>
            </a:r>
            <a:r>
              <a:rPr lang="ru-RU" sz="2000" i="1" dirty="0"/>
              <a:t>желанию пациента при готовности самостоятельно приобретать </a:t>
            </a:r>
            <a:r>
              <a:rPr lang="ru-RU" sz="2000" i="1" dirty="0" smtClean="0"/>
              <a:t>препарат</a:t>
            </a:r>
          </a:p>
          <a:p>
            <a:pPr lvl="0"/>
            <a:r>
              <a:rPr lang="ru-RU" sz="2000" i="1" dirty="0" err="1" smtClean="0"/>
              <a:t>Неприверженность</a:t>
            </a:r>
            <a:r>
              <a:rPr lang="ru-RU" sz="2000" i="1" dirty="0" smtClean="0"/>
              <a:t> терапии</a:t>
            </a:r>
            <a:endParaRPr lang="en-US" sz="2000" i="1" dirty="0"/>
          </a:p>
          <a:p>
            <a:pPr lvl="0">
              <a:buFont typeface="Arial" panose="020B0604020202020204" pitchFamily="34" charset="0"/>
              <a:buChar char="•"/>
            </a:pPr>
            <a:endParaRPr lang="ru-RU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477079" y="6477787"/>
            <a:ext cx="8176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В.И. Мазуров, </a:t>
            </a:r>
            <a:r>
              <a:rPr lang="ru-RU" sz="600" dirty="0" err="1" smtClean="0"/>
              <a:t>Лесняк</a:t>
            </a:r>
            <a:r>
              <a:rPr lang="ru-RU" sz="600" dirty="0" smtClean="0"/>
              <a:t> О.М., и др. Алгоритмы </a:t>
            </a:r>
            <a:r>
              <a:rPr lang="ru-RU" sz="600" dirty="0"/>
              <a:t>выбора терапии остеопороза при оказании </a:t>
            </a:r>
            <a:r>
              <a:rPr lang="ru-RU" sz="600" dirty="0" smtClean="0"/>
              <a:t>первичной </a:t>
            </a:r>
            <a:r>
              <a:rPr lang="ru-RU" sz="600" dirty="0"/>
              <a:t>медико-санитарной помощи и организации льготного </a:t>
            </a:r>
            <a:r>
              <a:rPr lang="ru-RU" sz="600" dirty="0" smtClean="0"/>
              <a:t>лекарственного </a:t>
            </a:r>
            <a:r>
              <a:rPr lang="ru-RU" sz="600" dirty="0"/>
              <a:t>обеспечения отдельных категорий граждан, </a:t>
            </a:r>
            <a:r>
              <a:rPr lang="ru-RU" sz="600" dirty="0" smtClean="0"/>
              <a:t>имеющих </a:t>
            </a:r>
            <a:r>
              <a:rPr lang="ru-RU" sz="600" dirty="0"/>
              <a:t>право на получение государственной социальной </a:t>
            </a:r>
            <a:r>
              <a:rPr lang="ru-RU" sz="600" dirty="0" smtClean="0"/>
              <a:t>помощи</a:t>
            </a:r>
            <a:r>
              <a:rPr lang="ru-RU" sz="600" dirty="0"/>
              <a:t>. Системный обзор и резолюция Экспертного </a:t>
            </a:r>
            <a:r>
              <a:rPr lang="ru-RU" sz="600" dirty="0" err="1" smtClean="0"/>
              <a:t>СоветаРоссийской</a:t>
            </a:r>
            <a:r>
              <a:rPr lang="ru-RU" sz="600" dirty="0" smtClean="0"/>
              <a:t> </a:t>
            </a:r>
            <a:r>
              <a:rPr lang="ru-RU" sz="600" dirty="0"/>
              <a:t>ассоциации по </a:t>
            </a:r>
            <a:r>
              <a:rPr lang="ru-RU" sz="600" dirty="0" smtClean="0"/>
              <a:t>остеопорозу. </a:t>
            </a:r>
            <a:r>
              <a:rPr lang="ru-RU" sz="600" i="1" dirty="0"/>
              <a:t>ПРОФИЛАКТИЧЕСКАЯ МЕДИЦИНА, 1, </a:t>
            </a:r>
            <a:r>
              <a:rPr lang="ru-RU" sz="600" i="1" dirty="0" smtClean="0"/>
              <a:t>2019 В печати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xmlns="" val="13492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21" y="5842337"/>
            <a:ext cx="7763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¹Если 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исходный уровень неизвестен, показатель должен быть ниже среднего уровня для молодых здоровых взрослых. Ответ одинаков у мужчин и женщин</a:t>
            </a: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cs typeface="Times New Roman" panose="02020603050405020304" pitchFamily="18" charset="0"/>
              </a:rPr>
              <a:t>*</a:t>
            </a:r>
            <a:r>
              <a:rPr lang="en-US" sz="1000" dirty="0" smtClean="0">
                <a:cs typeface="Times New Roman" panose="02020603050405020304" pitchFamily="18" charset="0"/>
              </a:rPr>
              <a:t> </a:t>
            </a:r>
            <a:r>
              <a:rPr lang="ru-RU" sz="1000" dirty="0"/>
              <a:t>При оценке неэффективности лечения следует иметь в виду, что переломы костей кисти, пальцев, черепа, стопы и лодыжки не </a:t>
            </a:r>
            <a:r>
              <a:rPr lang="ru-RU" sz="1000" dirty="0" smtClean="0"/>
              <a:t>рассматриваются </a:t>
            </a:r>
            <a:r>
              <a:rPr lang="ru-RU" sz="1000" dirty="0"/>
              <a:t>как низкоэнергетические переломы.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16614" y="364867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Критерии неэффективности терапии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550223"/>
            <a:ext cx="7773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err="1">
                <a:latin typeface="Newton-Regular"/>
              </a:rPr>
              <a:t>Diez</a:t>
            </a:r>
            <a:r>
              <a:rPr lang="en-US" sz="700" dirty="0">
                <a:latin typeface="Newton-Regular"/>
              </a:rPr>
              <a:t>-Perez </a:t>
            </a:r>
            <a:r>
              <a:rPr lang="ru-RU" sz="700" dirty="0">
                <a:latin typeface="Newton-Regular"/>
              </a:rPr>
              <a:t>А, </a:t>
            </a:r>
            <a:r>
              <a:rPr lang="en-US" sz="700" dirty="0">
                <a:latin typeface="Newton-Regular"/>
              </a:rPr>
              <a:t>Adachi JD, </a:t>
            </a:r>
            <a:r>
              <a:rPr lang="en-US" sz="700" dirty="0" err="1">
                <a:latin typeface="Newton-Regular"/>
              </a:rPr>
              <a:t>Agnusdei</a:t>
            </a:r>
            <a:r>
              <a:rPr lang="en-US" sz="700" dirty="0">
                <a:latin typeface="Newton-Regular"/>
              </a:rPr>
              <a:t> D, et al. For the IOF CSA </a:t>
            </a:r>
            <a:r>
              <a:rPr lang="en-US" sz="700" dirty="0" smtClean="0">
                <a:latin typeface="Newton-Regular"/>
              </a:rPr>
              <a:t>Inadequate</a:t>
            </a:r>
            <a:r>
              <a:rPr lang="ru-RU" sz="700" dirty="0" smtClean="0">
                <a:latin typeface="Newton-Regular"/>
              </a:rPr>
              <a:t> </a:t>
            </a:r>
            <a:r>
              <a:rPr lang="en-US" sz="700" dirty="0" smtClean="0">
                <a:latin typeface="Newton-Regular"/>
              </a:rPr>
              <a:t>Responders </a:t>
            </a:r>
            <a:r>
              <a:rPr lang="en-US" sz="700" dirty="0">
                <a:latin typeface="Newton-Regular"/>
              </a:rPr>
              <a:t>Working Group. Treatment failure in osteoporosis. </a:t>
            </a:r>
            <a:r>
              <a:rPr lang="en-US" sz="700" i="1" dirty="0" err="1" smtClean="0">
                <a:latin typeface="Newton-Italic"/>
              </a:rPr>
              <a:t>Osteoporos</a:t>
            </a:r>
            <a:r>
              <a:rPr lang="ru-RU" sz="700" i="1" dirty="0" smtClean="0">
                <a:latin typeface="Newton-Italic"/>
              </a:rPr>
              <a:t> </a:t>
            </a:r>
            <a:r>
              <a:rPr lang="en-US" sz="700" i="1" dirty="0" smtClean="0">
                <a:latin typeface="Newton-Italic"/>
              </a:rPr>
              <a:t>Int</a:t>
            </a:r>
            <a:r>
              <a:rPr lang="en-US" sz="700" dirty="0">
                <a:latin typeface="Newton-Regular"/>
              </a:rPr>
              <a:t>. 2012;23(12):2769-2774. https://doi.org/10.1007/s00198-012-2093-8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690191317"/>
              </p:ext>
            </p:extLst>
          </p:nvPr>
        </p:nvGraphicFramePr>
        <p:xfrm>
          <a:off x="716614" y="1162877"/>
          <a:ext cx="7473229" cy="428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59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685801" y="1508125"/>
            <a:ext cx="7772400" cy="815975"/>
          </a:xfrm>
          <a:solidFill>
            <a:schemeClr val="accent4">
              <a:lumMod val="20000"/>
              <a:lumOff val="80000"/>
            </a:schemeClr>
          </a:solidFill>
        </p:spPr>
        <p:txBody>
          <a:bodyPr lIns="91440" tIns="45720" rIns="91440" bIns="45720"/>
          <a:lstStyle/>
          <a:p>
            <a:pPr marL="0" indent="0" eaLnBrk="1" hangingPunct="1">
              <a:buFont typeface="+mj-lt"/>
              <a:buNone/>
            </a:pPr>
            <a:r>
              <a:rPr lang="ru-RU" altLang="en-US" sz="2000" dirty="0" smtClean="0">
                <a:latin typeface="Arial Black" panose="020B0A04020102020204" pitchFamily="34" charset="0"/>
                <a:ea typeface="MS PGothic" panose="020B0600070205080204" pitchFamily="34" charset="-128"/>
              </a:rPr>
              <a:t>3 правила, основанных на мнении рабочей группы </a:t>
            </a:r>
            <a:r>
              <a:rPr lang="en-US" altLang="en-US" sz="2000" dirty="0" smtClean="0">
                <a:latin typeface="Arial Black" panose="020B0A04020102020204" pitchFamily="34" charset="0"/>
                <a:ea typeface="MS PGothic" panose="020B0600070205080204" pitchFamily="34" charset="-128"/>
              </a:rPr>
              <a:t>IOF Committee of Scientific Advisors:</a:t>
            </a:r>
            <a:endParaRPr lang="ru-RU" altLang="en-US" sz="2000" dirty="0" smtClean="0"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+mj-lt"/>
              <a:buNone/>
            </a:pPr>
            <a:endParaRPr lang="en-US" altLang="en-US" sz="2800" dirty="0" smtClean="0">
              <a:ea typeface="MS PGothic" panose="020B0600070205080204" pitchFamily="34" charset="-128"/>
            </a:endParaRPr>
          </a:p>
        </p:txBody>
      </p:sp>
      <p:sp>
        <p:nvSpPr>
          <p:cNvPr id="147459" name="Text Box 5"/>
          <p:cNvSpPr txBox="1">
            <a:spLocks noChangeArrowheads="1"/>
          </p:cNvSpPr>
          <p:nvPr/>
        </p:nvSpPr>
        <p:spPr bwMode="auto">
          <a:xfrm>
            <a:off x="1103313" y="6370638"/>
            <a:ext cx="24987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tabLst>
                <a:tab pos="3998913" algn="r"/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kumimoji="1" lang="en-US" altLang="en-US" sz="900">
                <a:latin typeface="Calibri" panose="020F0502020204030204" pitchFamily="34" charset="0"/>
              </a:rPr>
              <a:t>Diez-Perez, et. al, Osteoporos Int, 23:2769-, 2012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457" y="472439"/>
            <a:ext cx="74310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Что делать при неэффективности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 лечения остеопороза?</a:t>
            </a:r>
            <a:endParaRPr lang="en-US" sz="2800" dirty="0">
              <a:latin typeface="+mj-lt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292310601"/>
              </p:ext>
            </p:extLst>
          </p:nvPr>
        </p:nvGraphicFramePr>
        <p:xfrm>
          <a:off x="685801" y="2323603"/>
          <a:ext cx="7772400" cy="396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21026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6470" y="490939"/>
            <a:ext cx="7760800" cy="1156943"/>
            <a:chOff x="113581" y="219107"/>
            <a:chExt cx="7760800" cy="1156943"/>
          </a:xfrm>
        </p:grpSpPr>
        <p:sp>
          <p:nvSpPr>
            <p:cNvPr id="6" name="Rectangle 5"/>
            <p:cNvSpPr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Остеопороз без переломов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u="sng" kern="1200" dirty="0" smtClean="0">
                  <a:solidFill>
                    <a:schemeClr val="tx1"/>
                  </a:solidFill>
                </a:rPr>
                <a:t>или</a:t>
              </a:r>
              <a:endParaRPr lang="en-US" sz="1400" b="1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Один низкоэнергетический перелом в анамнезе (кроме перелома позвонка, перелома проксимального отдела бедренной кости) при  Т-</a:t>
              </a:r>
              <a:r>
                <a:rPr lang="ru-RU" sz="1400" b="1" kern="1200" dirty="0" err="1" smtClean="0">
                  <a:solidFill>
                    <a:schemeClr val="tx1"/>
                  </a:solidFill>
                </a:rPr>
                <a:t>кр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в зоне </a:t>
              </a:r>
              <a:r>
                <a:rPr lang="ru-RU" sz="1400" b="1" kern="1200" dirty="0" err="1" smtClean="0">
                  <a:solidFill>
                    <a:schemeClr val="tx1"/>
                  </a:solidFill>
                </a:rPr>
                <a:t>остеопении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или нормы (выше -2,5 СО)  или риск по </a:t>
              </a:r>
              <a:r>
                <a:rPr lang="en-US" sz="1400" b="1" kern="1200" dirty="0" smtClean="0">
                  <a:solidFill>
                    <a:schemeClr val="tx1"/>
                  </a:solidFill>
                </a:rPr>
                <a:t>FRAX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 &lt; 30%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Скругленный прямоугольник 4"/>
          <p:cNvSpPr>
            <a:spLocks/>
          </p:cNvSpPr>
          <p:nvPr/>
        </p:nvSpPr>
        <p:spPr>
          <a:xfrm>
            <a:off x="703008" y="2221401"/>
            <a:ext cx="2768048" cy="159115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Пероральные 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алендронат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ризедронат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ибандронат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на 5 лет при хорошей переносимости и  приверженности </a:t>
            </a:r>
            <a:endParaRPr lang="en-US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3"/>
          <p:cNvSpPr>
            <a:spLocks/>
          </p:cNvSpPr>
          <p:nvPr/>
        </p:nvSpPr>
        <p:spPr>
          <a:xfrm>
            <a:off x="3776873" y="2182550"/>
            <a:ext cx="4128049" cy="3784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0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05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5"/>
          <p:cNvCxnSpPr>
            <a:cxnSpLocks/>
          </p:cNvCxnSpPr>
          <p:nvPr/>
        </p:nvCxnSpPr>
        <p:spPr>
          <a:xfrm flipH="1">
            <a:off x="2541747" y="1668150"/>
            <a:ext cx="367747" cy="553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230464">
            <a:off x="2281847" y="1672168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15" name="Прямая со стрелкой 5"/>
          <p:cNvCxnSpPr>
            <a:cxnSpLocks/>
          </p:cNvCxnSpPr>
          <p:nvPr/>
        </p:nvCxnSpPr>
        <p:spPr>
          <a:xfrm>
            <a:off x="4890052" y="1674234"/>
            <a:ext cx="477396" cy="552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5"/>
          <p:cNvCxnSpPr>
            <a:cxnSpLocks/>
          </p:cNvCxnSpPr>
          <p:nvPr/>
        </p:nvCxnSpPr>
        <p:spPr>
          <a:xfrm>
            <a:off x="2556774" y="3838118"/>
            <a:ext cx="822530" cy="68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5"/>
          <p:cNvCxnSpPr>
            <a:cxnSpLocks/>
          </p:cNvCxnSpPr>
          <p:nvPr/>
        </p:nvCxnSpPr>
        <p:spPr>
          <a:xfrm>
            <a:off x="5840897" y="2608856"/>
            <a:ext cx="0" cy="273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7"/>
          <p:cNvSpPr>
            <a:spLocks/>
          </p:cNvSpPr>
          <p:nvPr/>
        </p:nvSpPr>
        <p:spPr>
          <a:xfrm>
            <a:off x="4263887" y="2876449"/>
            <a:ext cx="3788720" cy="96166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Парентеральные 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золедроновая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кислота,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ибандронат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или </a:t>
            </a:r>
            <a:r>
              <a:rPr lang="ru-RU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3 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sz="12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5"/>
          <p:cNvCxnSpPr>
            <a:cxnSpLocks/>
          </p:cNvCxnSpPr>
          <p:nvPr/>
        </p:nvCxnSpPr>
        <p:spPr>
          <a:xfrm flipH="1">
            <a:off x="3896140" y="3810480"/>
            <a:ext cx="608772" cy="7107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9"/>
          <p:cNvSpPr>
            <a:spLocks/>
          </p:cNvSpPr>
          <p:nvPr/>
        </p:nvSpPr>
        <p:spPr>
          <a:xfrm>
            <a:off x="1709529" y="4521256"/>
            <a:ext cx="5367131" cy="8001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клинического эффекта : отсутствие новых переломов,  стабилизация/прирост МПК  (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 прирост МПК по Т-критерию ≥ -2,0 в шейке бедра)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16"/>
          <p:cNvSpPr>
            <a:spLocks/>
          </p:cNvSpPr>
          <p:nvPr/>
        </p:nvSpPr>
        <p:spPr>
          <a:xfrm>
            <a:off x="469816" y="5690132"/>
            <a:ext cx="3426324" cy="85214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Перерыв в лечении при ежегодном наблюдении. При переломе или снижении МПК – возобновление лечения. 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переход на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en-U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17"/>
          <p:cNvSpPr>
            <a:spLocks/>
          </p:cNvSpPr>
          <p:nvPr/>
        </p:nvSpPr>
        <p:spPr>
          <a:xfrm>
            <a:off x="4660054" y="5662870"/>
            <a:ext cx="3392553" cy="87940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пероральными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бисфосфонатами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деносумабом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продолжить до 10 лет*, парентеральными </a:t>
            </a:r>
            <a:r>
              <a:rPr lang="ru-RU" sz="105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бисфосфонатами</a:t>
            </a:r>
            <a:r>
              <a:rPr lang="ru-RU" sz="10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6 лет*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5"/>
          <p:cNvCxnSpPr>
            <a:cxnSpLocks/>
          </p:cNvCxnSpPr>
          <p:nvPr/>
        </p:nvCxnSpPr>
        <p:spPr>
          <a:xfrm flipH="1">
            <a:off x="2556774" y="5357553"/>
            <a:ext cx="531432" cy="370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15520" y="5419938"/>
            <a:ext cx="45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41" name="Прямая со стрелкой 5"/>
          <p:cNvCxnSpPr>
            <a:cxnSpLocks/>
          </p:cNvCxnSpPr>
          <p:nvPr/>
        </p:nvCxnSpPr>
        <p:spPr>
          <a:xfrm>
            <a:off x="4322943" y="5321356"/>
            <a:ext cx="805807" cy="328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22297" y="5362414"/>
            <a:ext cx="6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</a:t>
            </a:r>
            <a:endParaRPr lang="en-US" sz="140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228599" y="46038"/>
            <a:ext cx="8746435" cy="4365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Алгоритм выбора </a:t>
            </a:r>
            <a:r>
              <a:rPr lang="ru-RU" sz="2000" dirty="0"/>
              <a:t>терапии при </a:t>
            </a:r>
            <a:r>
              <a:rPr lang="ru-RU" sz="2000" dirty="0" smtClean="0"/>
              <a:t>умеренном риске переломов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85800" y="6597859"/>
            <a:ext cx="8176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В.И. Мазуров, </a:t>
            </a:r>
            <a:r>
              <a:rPr lang="ru-RU" sz="600" dirty="0" err="1" smtClean="0"/>
              <a:t>Лесняк</a:t>
            </a:r>
            <a:r>
              <a:rPr lang="ru-RU" sz="600" dirty="0" smtClean="0"/>
              <a:t> О.М., и др. Алгоритмы </a:t>
            </a:r>
            <a:r>
              <a:rPr lang="ru-RU" sz="600" dirty="0"/>
              <a:t>выбора терапии остеопороза при оказании </a:t>
            </a:r>
            <a:r>
              <a:rPr lang="ru-RU" sz="600" dirty="0" smtClean="0"/>
              <a:t>первичной </a:t>
            </a:r>
            <a:r>
              <a:rPr lang="ru-RU" sz="600" dirty="0"/>
              <a:t>медико-санитарной помощи и организации льготного </a:t>
            </a:r>
            <a:r>
              <a:rPr lang="ru-RU" sz="600" dirty="0" smtClean="0"/>
              <a:t>лекарственного </a:t>
            </a:r>
            <a:r>
              <a:rPr lang="ru-RU" sz="600" dirty="0"/>
              <a:t>обеспечения отдельных категорий граждан, </a:t>
            </a:r>
            <a:r>
              <a:rPr lang="ru-RU" sz="600" dirty="0" smtClean="0"/>
              <a:t>имеющих </a:t>
            </a:r>
            <a:r>
              <a:rPr lang="ru-RU" sz="600" dirty="0"/>
              <a:t>право на получение государственной социальной </a:t>
            </a:r>
            <a:r>
              <a:rPr lang="ru-RU" sz="600" dirty="0" smtClean="0"/>
              <a:t>помощи</a:t>
            </a:r>
            <a:r>
              <a:rPr lang="ru-RU" sz="600" dirty="0"/>
              <a:t>. Системный обзор и резолюция Экспертного </a:t>
            </a:r>
            <a:r>
              <a:rPr lang="ru-RU" sz="600" dirty="0" err="1" smtClean="0"/>
              <a:t>СоветаРоссийской</a:t>
            </a:r>
            <a:r>
              <a:rPr lang="ru-RU" sz="600" dirty="0" smtClean="0"/>
              <a:t> </a:t>
            </a:r>
            <a:r>
              <a:rPr lang="ru-RU" sz="600" dirty="0"/>
              <a:t>ассоциации по </a:t>
            </a:r>
            <a:r>
              <a:rPr lang="ru-RU" sz="600" dirty="0" smtClean="0"/>
              <a:t>остеопорозу. </a:t>
            </a:r>
            <a:r>
              <a:rPr lang="ru-RU" sz="600" i="1" dirty="0"/>
              <a:t>ПРОФИЛАКТИЧЕСКАЯ МЕДИЦИНА, 1, </a:t>
            </a:r>
            <a:r>
              <a:rPr lang="ru-RU" sz="600" i="1" dirty="0" smtClean="0"/>
              <a:t>2019 В печати</a:t>
            </a:r>
            <a:endParaRPr lang="en-US" sz="600" dirty="0"/>
          </a:p>
        </p:txBody>
      </p:sp>
      <p:sp>
        <p:nvSpPr>
          <p:cNvPr id="3" name="Oval 2"/>
          <p:cNvSpPr/>
          <p:nvPr/>
        </p:nvSpPr>
        <p:spPr>
          <a:xfrm>
            <a:off x="1366982" y="4171323"/>
            <a:ext cx="6142182" cy="1424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5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95501"/>
            <a:ext cx="80847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Критерии достижения клинического эффекта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44823"/>
            <a:ext cx="778154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Calibri" panose="020F0502020204030204" pitchFamily="34" charset="0"/>
              </a:rPr>
              <a:t>Основным критерием </a:t>
            </a:r>
            <a:r>
              <a:rPr lang="ru-RU" sz="2000" b="1" dirty="0">
                <a:ea typeface="Calibri" panose="020F0502020204030204" pitchFamily="34" charset="0"/>
              </a:rPr>
              <a:t>достижения клинического эффекта при лечении остеопороза является отсутствие новых </a:t>
            </a:r>
            <a:r>
              <a:rPr lang="ru-RU" sz="2000" b="1" dirty="0" smtClean="0">
                <a:ea typeface="Calibri" panose="020F0502020204030204" pitchFamily="34" charset="0"/>
              </a:rPr>
              <a:t>переломов</a:t>
            </a:r>
            <a:endParaRPr lang="ru-RU" sz="2000" dirty="0" smtClean="0">
              <a:ea typeface="Calibri" panose="020F0502020204030204" pitchFamily="34" charset="0"/>
            </a:endParaRPr>
          </a:p>
          <a:p>
            <a:endParaRPr lang="ru-RU" sz="2000" dirty="0">
              <a:ea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9904" y="5980836"/>
            <a:ext cx="7880091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ru-RU" dirty="0"/>
          </a:p>
          <a:p>
            <a:pPr eaLnBrk="1" hangingPunct="1"/>
            <a:r>
              <a:rPr lang="de-DE" sz="900" dirty="0" smtClean="0"/>
              <a:t>Black </a:t>
            </a:r>
            <a:r>
              <a:rPr lang="de-DE" sz="900" dirty="0"/>
              <a:t>DM, Bauer DC, Schwartz AV, Cummings SR, Rosen CJ. </a:t>
            </a:r>
            <a:r>
              <a:rPr lang="en-US" sz="900" dirty="0"/>
              <a:t>Continuing bisphosphonate treatment for osteoporosis - for whom and for how long? N </a:t>
            </a:r>
            <a:r>
              <a:rPr lang="en-US" sz="900" dirty="0" err="1"/>
              <a:t>Engl</a:t>
            </a:r>
            <a:r>
              <a:rPr lang="en-US" sz="900" dirty="0"/>
              <a:t> J Med. 2012;366(22):2051-3.  </a:t>
            </a:r>
            <a:endParaRPr lang="ru-RU" sz="900" dirty="0"/>
          </a:p>
          <a:p>
            <a:endParaRPr lang="ru-RU" sz="1200" dirty="0"/>
          </a:p>
        </p:txBody>
      </p:sp>
      <p:sp>
        <p:nvSpPr>
          <p:cNvPr id="2" name="Rectangle 1"/>
          <p:cNvSpPr/>
          <p:nvPr/>
        </p:nvSpPr>
        <p:spPr>
          <a:xfrm>
            <a:off x="739904" y="3078480"/>
            <a:ext cx="7642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ea typeface="Calibri" panose="020F0502020204030204" pitchFamily="34" charset="0"/>
              </a:rPr>
              <a:t>Дополнительные критерии: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</a:rPr>
              <a:t>стабилизация или повышение МПК - при использовании </a:t>
            </a:r>
            <a:r>
              <a:rPr lang="ru-RU" sz="2000" dirty="0" err="1" smtClean="0">
                <a:ea typeface="Calibri" panose="020F0502020204030204" pitchFamily="34" charset="0"/>
              </a:rPr>
              <a:t>бисфосфонатов</a:t>
            </a:r>
            <a:endParaRPr lang="ru-RU" sz="2000" dirty="0" smtClean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</a:rPr>
              <a:t>повышение МПК по Т-критерию ≥ -2,0 в шейке бедра (1) - </a:t>
            </a:r>
          </a:p>
          <a:p>
            <a:r>
              <a:rPr lang="ru-RU" sz="2000" dirty="0">
                <a:ea typeface="Calibri" panose="020F0502020204030204" pitchFamily="34" charset="0"/>
              </a:rPr>
              <a:t>     при применении </a:t>
            </a:r>
            <a:r>
              <a:rPr lang="ru-RU" sz="2000" dirty="0" err="1">
                <a:ea typeface="Calibri" panose="020F0502020204030204" pitchFamily="34" charset="0"/>
              </a:rPr>
              <a:t>деносумаба</a:t>
            </a:r>
            <a:endParaRPr lang="ru-RU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8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5800" y="6337826"/>
            <a:ext cx="5715000" cy="228600"/>
          </a:xfrm>
          <a:solidFill>
            <a:schemeClr val="bg1"/>
          </a:solidFill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Business Use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487" y="541775"/>
            <a:ext cx="7732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Рекомендованные сроки продолжительности терапии</a:t>
            </a:r>
            <a:endParaRPr lang="ru-RU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743" y="1948730"/>
            <a:ext cx="7704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Клинические рекомендации  по длительности </a:t>
            </a:r>
            <a:r>
              <a:rPr lang="ru-RU" b="1" dirty="0" smtClean="0">
                <a:solidFill>
                  <a:srgbClr val="FF0000"/>
                </a:solidFill>
              </a:rPr>
              <a:t>патогенетической терапии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84212" y="6027738"/>
            <a:ext cx="770634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Федеральные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клинические рекомендации по диагностике, лечению и профилактике остеопороза. Г. А. Мельниченко и др. </a:t>
            </a:r>
            <a:r>
              <a:rPr lang="ru-RU" sz="900" dirty="0" smtClean="0">
                <a:latin typeface="Arial" panose="020B0604020202020204" pitchFamily="34" charset="0"/>
                <a:ea typeface="Calibri" panose="020F0502020204030204" pitchFamily="34" charset="0"/>
              </a:rPr>
              <a:t>Ж: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Проблемы эндокринологии. 2017;63(6): 392-426 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613" y="3072611"/>
            <a:ext cx="773271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таблетированные </a:t>
            </a:r>
            <a:r>
              <a:rPr lang="ru-RU" b="1" dirty="0"/>
              <a:t>БФ -  5 </a:t>
            </a:r>
            <a:r>
              <a:rPr lang="ru-RU" b="1" dirty="0" smtClean="0"/>
              <a:t>-10 лет</a:t>
            </a:r>
            <a:r>
              <a:rPr lang="ru-RU" b="1" dirty="0"/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/>
              <a:t>внутривенные </a:t>
            </a:r>
            <a:r>
              <a:rPr lang="ru-RU" b="1" dirty="0"/>
              <a:t>БФ </a:t>
            </a:r>
            <a:r>
              <a:rPr lang="ru-RU" b="1" dirty="0" smtClean="0"/>
              <a:t>– 3-6 лет, 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err="1" smtClean="0"/>
              <a:t>деносумаб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smtClean="0"/>
              <a:t>6-10 </a:t>
            </a:r>
            <a:r>
              <a:rPr lang="ru-RU" b="1" dirty="0" smtClean="0"/>
              <a:t>лет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/>
              <a:t>максимально разрешенная терапия </a:t>
            </a:r>
            <a:r>
              <a:rPr lang="ru-RU" b="1" dirty="0" err="1"/>
              <a:t>терипаратидом</a:t>
            </a:r>
            <a:r>
              <a:rPr lang="ru-RU" b="1" dirty="0"/>
              <a:t> – 24 </a:t>
            </a:r>
            <a:r>
              <a:rPr lang="ru-RU" b="1" dirty="0" err="1" smtClean="0"/>
              <a:t>мес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72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Для выбора терапии ориентируются на тяжесть остеопороза и риск переломов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9831060"/>
              </p:ext>
            </p:extLst>
          </p:nvPr>
        </p:nvGraphicFramePr>
        <p:xfrm>
          <a:off x="685800" y="1872154"/>
          <a:ext cx="7772400" cy="373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071">
                  <a:extLst>
                    <a:ext uri="{9D8B030D-6E8A-4147-A177-3AD203B41FA5}">
                      <a16:colId xmlns:a16="http://schemas.microsoft.com/office/drawing/2014/main" xmlns="" val="2221605355"/>
                    </a:ext>
                  </a:extLst>
                </a:gridCol>
                <a:gridCol w="4992329">
                  <a:extLst>
                    <a:ext uri="{9D8B030D-6E8A-4147-A177-3AD203B41FA5}">
                      <a16:colId xmlns:a16="http://schemas.microsoft.com/office/drawing/2014/main" xmlns="" val="3482123753"/>
                    </a:ext>
                  </a:extLst>
                </a:gridCol>
              </a:tblGrid>
              <a:tr h="4635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869075"/>
                  </a:ext>
                </a:extLst>
              </a:tr>
              <a:tr h="1257394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пациенты с умеренным риском переломов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Остеопороз без переломов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2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 низкоэнергетический перелом в анамнезе (кроме перелома позвонка, перелома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проксимального отдела бедренной кости) при Т-критерии в зоне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остеопении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нормы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–2,5 СО) или 10 -летнем риске основных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остеопорозных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переломов по FRAX менее 30%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261503"/>
                  </a:ext>
                </a:extLst>
              </a:tr>
              <a:tr h="1714628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пациенты с высоким риском переломов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Перелом позвонка, проксимального отдела бедренной кости, два и более перелома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костей периферического скелета при любой МПК и любой величине FRAX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</a:t>
                      </a:r>
                      <a:r>
                        <a:rPr lang="ru-RU" sz="12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любой перелом при Т-критерии ≤–2,5 СО или 10-летнем риске основных</a:t>
                      </a:r>
                    </a:p>
                    <a:p>
                      <a:r>
                        <a:rPr lang="ru-RU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остеопорозных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переломов по FRAX не менее 30%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831077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6193115"/>
            <a:ext cx="8121584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dirty="0" smtClean="0"/>
              <a:t> </a:t>
            </a:r>
            <a:r>
              <a:rPr lang="ru-RU" sz="900" dirty="0"/>
              <a:t>Федеральные клинические рекомендации по диагностике, лечению и профилактике остеопороза. Г. А. Мельниченко и </a:t>
            </a:r>
            <a:r>
              <a:rPr lang="ru-RU" sz="900" dirty="0" smtClean="0"/>
              <a:t>др. Ж. Проблемы </a:t>
            </a:r>
            <a:r>
              <a:rPr lang="ru-RU" sz="900" dirty="0"/>
              <a:t>эндокринологии. 2017;63(6): </a:t>
            </a:r>
            <a:r>
              <a:rPr lang="ru-RU" sz="900" dirty="0" smtClean="0"/>
              <a:t>392-426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370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599" y="490939"/>
            <a:ext cx="8577471" cy="1261649"/>
            <a:chOff x="113581" y="219107"/>
            <a:chExt cx="7760800" cy="1156943"/>
          </a:xfrm>
        </p:grpSpPr>
        <p:sp>
          <p:nvSpPr>
            <p:cNvPr id="6" name="Rectangle 5"/>
            <p:cNvSpPr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113581" y="219107"/>
              <a:ext cx="7760800" cy="1156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Скругленный прямоугольник 4"/>
          <p:cNvSpPr>
            <a:spLocks/>
          </p:cNvSpPr>
          <p:nvPr/>
        </p:nvSpPr>
        <p:spPr>
          <a:xfrm>
            <a:off x="247623" y="2306593"/>
            <a:ext cx="3001240" cy="128598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/>
              <a:t>Парентеральные </a:t>
            </a:r>
            <a:r>
              <a:rPr lang="ru-RU" sz="1400" b="1" dirty="0" err="1"/>
              <a:t>бисфосфонаты</a:t>
            </a:r>
            <a:r>
              <a:rPr lang="ru-RU" sz="1400" dirty="0"/>
              <a:t> (</a:t>
            </a:r>
            <a:r>
              <a:rPr lang="ru-RU" sz="1400" dirty="0" err="1"/>
              <a:t>золедроновая</a:t>
            </a:r>
            <a:r>
              <a:rPr lang="ru-RU" sz="1400" dirty="0"/>
              <a:t> кислота, </a:t>
            </a:r>
            <a:r>
              <a:rPr lang="ru-RU" sz="1400" dirty="0" err="1"/>
              <a:t>ибандронат</a:t>
            </a:r>
            <a:r>
              <a:rPr lang="ru-RU" sz="1400" dirty="0"/>
              <a:t>) на 6 лет или </a:t>
            </a:r>
            <a:r>
              <a:rPr lang="ru-RU" sz="1400" dirty="0" err="1"/>
              <a:t>деносумаб</a:t>
            </a:r>
            <a:r>
              <a:rPr lang="ru-RU" sz="1400" b="1" baseline="30000" dirty="0"/>
              <a:t> </a:t>
            </a:r>
            <a:r>
              <a:rPr lang="ru-RU" sz="1400" dirty="0"/>
              <a:t>до 10 лет</a:t>
            </a:r>
            <a:endParaRPr lang="en-US" sz="1400" dirty="0"/>
          </a:p>
        </p:txBody>
      </p:sp>
      <p:sp>
        <p:nvSpPr>
          <p:cNvPr id="9" name="Скругленный прямоугольник 3"/>
          <p:cNvSpPr>
            <a:spLocks/>
          </p:cNvSpPr>
          <p:nvPr/>
        </p:nvSpPr>
        <p:spPr>
          <a:xfrm>
            <a:off x="4222736" y="2147535"/>
            <a:ext cx="4472605" cy="2001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Особые клинические ситуации: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•при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неэффективности </a:t>
            </a:r>
            <a:r>
              <a:rPr lang="ru-RU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антирезорбтивной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терапии,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•при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непереносимости или наличии противопоказаний к </a:t>
            </a:r>
            <a:r>
              <a:rPr lang="ru-RU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антирезорбтивной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терапии,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•при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развитии осложнений </a:t>
            </a:r>
            <a:r>
              <a:rPr lang="ru-RU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антирезорбтивной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терапии (атипичный перелом бедра или </a:t>
            </a:r>
            <a:r>
              <a:rPr lang="ru-RU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остеонекроз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челюсти или др.),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•особо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тяжелые проявления остеопороза (множественные переломы тел позвонков и других костей скелета) при индивидуальном рассмотрении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•по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желанию пациента при готовности самостоятельно приобретать препарат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05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5"/>
          <p:cNvCxnSpPr>
            <a:cxnSpLocks/>
          </p:cNvCxnSpPr>
          <p:nvPr/>
        </p:nvCxnSpPr>
        <p:spPr>
          <a:xfrm flipH="1">
            <a:off x="2360547" y="1760049"/>
            <a:ext cx="367747" cy="553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230464">
            <a:off x="2157607" y="1882787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15" name="Прямая со стрелкой 5"/>
          <p:cNvCxnSpPr>
            <a:cxnSpLocks/>
          </p:cNvCxnSpPr>
          <p:nvPr/>
        </p:nvCxnSpPr>
        <p:spPr>
          <a:xfrm>
            <a:off x="4843052" y="1765653"/>
            <a:ext cx="427799" cy="397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5"/>
          <p:cNvCxnSpPr>
            <a:cxnSpLocks/>
          </p:cNvCxnSpPr>
          <p:nvPr/>
        </p:nvCxnSpPr>
        <p:spPr>
          <a:xfrm>
            <a:off x="1513896" y="3651407"/>
            <a:ext cx="0" cy="59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5"/>
          <p:cNvCxnSpPr>
            <a:cxnSpLocks/>
          </p:cNvCxnSpPr>
          <p:nvPr/>
        </p:nvCxnSpPr>
        <p:spPr>
          <a:xfrm>
            <a:off x="6459038" y="4162601"/>
            <a:ext cx="0" cy="527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5"/>
          <p:cNvCxnSpPr>
            <a:cxnSpLocks/>
          </p:cNvCxnSpPr>
          <p:nvPr/>
        </p:nvCxnSpPr>
        <p:spPr>
          <a:xfrm>
            <a:off x="1034421" y="5271831"/>
            <a:ext cx="22274" cy="490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9"/>
          <p:cNvSpPr>
            <a:spLocks/>
          </p:cNvSpPr>
          <p:nvPr/>
        </p:nvSpPr>
        <p:spPr>
          <a:xfrm>
            <a:off x="210545" y="4263061"/>
            <a:ext cx="3838237" cy="98114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клинического эффекта : отсутствие новых переломов,  стабилизация/прирост МПК  (</a:t>
            </a:r>
            <a:r>
              <a:rPr lang="ru-RU" sz="1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 прирост МПК по Т-критерию ≥ -2,0 в шейке бедра)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16"/>
          <p:cNvSpPr>
            <a:spLocks/>
          </p:cNvSpPr>
          <p:nvPr/>
        </p:nvSpPr>
        <p:spPr>
          <a:xfrm>
            <a:off x="507536" y="5790258"/>
            <a:ext cx="3030794" cy="85214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ru-RU" sz="1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Перерыв в лечении при ежегодном наблюдении. При переломе или снижении МПК – возобновление лечения. 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переход на </a:t>
            </a:r>
            <a:r>
              <a:rPr lang="ru-RU" sz="1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бисфосфонаты</a:t>
            </a:r>
            <a:r>
              <a:rPr lang="en-U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17"/>
          <p:cNvSpPr>
            <a:spLocks/>
          </p:cNvSpPr>
          <p:nvPr/>
        </p:nvSpPr>
        <p:spPr>
          <a:xfrm>
            <a:off x="4013585" y="5943445"/>
            <a:ext cx="3392553" cy="71567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п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арентеральными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бисфосфонатами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деносумабом</a:t>
            </a:r>
            <a:r>
              <a:rPr lang="ru-RU" sz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продолжить*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148" y="534262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</a:t>
            </a:r>
            <a:endParaRPr lang="en-US" sz="1400" dirty="0"/>
          </a:p>
        </p:txBody>
      </p:sp>
      <p:cxnSp>
        <p:nvCxnSpPr>
          <p:cNvPr id="41" name="Прямая со стрелкой 5"/>
          <p:cNvCxnSpPr>
            <a:cxnSpLocks/>
          </p:cNvCxnSpPr>
          <p:nvPr/>
        </p:nvCxnSpPr>
        <p:spPr>
          <a:xfrm>
            <a:off x="3604688" y="5264241"/>
            <a:ext cx="489928" cy="6992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49652" y="5426206"/>
            <a:ext cx="6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</a:t>
            </a:r>
            <a:endParaRPr lang="en-US" sz="140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228599" y="46038"/>
            <a:ext cx="8746435" cy="4365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Алгоритм выбора </a:t>
            </a:r>
            <a:r>
              <a:rPr lang="ru-RU" sz="2000" dirty="0"/>
              <a:t>терапии при </a:t>
            </a:r>
            <a:r>
              <a:rPr lang="ru-RU" sz="2000" u="sng" dirty="0" smtClean="0"/>
              <a:t>высоком</a:t>
            </a:r>
            <a:r>
              <a:rPr lang="ru-RU" sz="2000" dirty="0" smtClean="0"/>
              <a:t> риске переломов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24767" y="187429"/>
            <a:ext cx="807057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Перелом позвонка, проксимального отдела бедренной кости, два и более переломов костей периферического скелета при любой МПК и любой величине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FRAX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любой перелом при Т-</a:t>
            </a:r>
            <a:r>
              <a:rPr lang="ru-RU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кр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≤-2,5 СО или 10-летнем риске основных </a:t>
            </a:r>
            <a:r>
              <a:rPr lang="ru-RU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остеопорозных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переломов по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FRAX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≥30%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7"/>
          <p:cNvSpPr>
            <a:spLocks/>
          </p:cNvSpPr>
          <p:nvPr/>
        </p:nvSpPr>
        <p:spPr>
          <a:xfrm>
            <a:off x="5074381" y="4703836"/>
            <a:ext cx="3105150" cy="85615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Терипаратид в течение 24 мес. с последующим переходом на </a:t>
            </a:r>
            <a:r>
              <a:rPr lang="ru-RU" sz="1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антирезорбтивные</a:t>
            </a: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препараты**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5"/>
          <p:cNvCxnSpPr>
            <a:cxnSpLocks/>
          </p:cNvCxnSpPr>
          <p:nvPr/>
        </p:nvCxnSpPr>
        <p:spPr>
          <a:xfrm flipH="1" flipV="1">
            <a:off x="4048783" y="4888503"/>
            <a:ext cx="995417" cy="444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9904" y="6634320"/>
            <a:ext cx="84854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/>
              <a:t>В.И. Мазуров, </a:t>
            </a:r>
            <a:r>
              <a:rPr lang="ru-RU" sz="500" dirty="0" err="1" smtClean="0"/>
              <a:t>Лесняк</a:t>
            </a:r>
            <a:r>
              <a:rPr lang="ru-RU" sz="500" dirty="0" smtClean="0"/>
              <a:t> О.М., и др. Алгоритмы </a:t>
            </a:r>
            <a:r>
              <a:rPr lang="ru-RU" sz="500" dirty="0"/>
              <a:t>выбора терапии остеопороза при оказании </a:t>
            </a:r>
            <a:r>
              <a:rPr lang="ru-RU" sz="500" dirty="0" smtClean="0"/>
              <a:t>первичной </a:t>
            </a:r>
            <a:r>
              <a:rPr lang="ru-RU" sz="500" dirty="0"/>
              <a:t>медико-санитарной помощи и организации льготного </a:t>
            </a:r>
            <a:r>
              <a:rPr lang="ru-RU" sz="500" dirty="0" smtClean="0"/>
              <a:t>лекарственного </a:t>
            </a:r>
            <a:r>
              <a:rPr lang="ru-RU" sz="500" dirty="0"/>
              <a:t>обеспечения отдельных категорий граждан, </a:t>
            </a:r>
            <a:r>
              <a:rPr lang="ru-RU" sz="500" dirty="0" smtClean="0"/>
              <a:t>имеющих </a:t>
            </a:r>
            <a:r>
              <a:rPr lang="ru-RU" sz="500" dirty="0"/>
              <a:t>право на получение государственной социальной </a:t>
            </a:r>
            <a:r>
              <a:rPr lang="ru-RU" sz="500" dirty="0" smtClean="0"/>
              <a:t>помощи</a:t>
            </a:r>
            <a:r>
              <a:rPr lang="ru-RU" sz="500" dirty="0"/>
              <a:t>. Системный обзор и резолюция Экспертного </a:t>
            </a:r>
            <a:r>
              <a:rPr lang="ru-RU" sz="500" dirty="0" err="1" smtClean="0"/>
              <a:t>СоветаРоссийской</a:t>
            </a:r>
            <a:r>
              <a:rPr lang="ru-RU" sz="500" dirty="0" smtClean="0"/>
              <a:t> </a:t>
            </a:r>
            <a:r>
              <a:rPr lang="ru-RU" sz="500" dirty="0"/>
              <a:t>ассоциации по </a:t>
            </a:r>
            <a:r>
              <a:rPr lang="ru-RU" sz="500" dirty="0" smtClean="0"/>
              <a:t>остеопорозу. </a:t>
            </a:r>
            <a:r>
              <a:rPr lang="ru-RU" sz="500" i="1" dirty="0"/>
              <a:t>ПРОФИЛАКТИЧЕСКАЯ МЕДИЦИНА, 1, </a:t>
            </a:r>
            <a:r>
              <a:rPr lang="ru-RU" sz="500" i="1" dirty="0" smtClean="0"/>
              <a:t>2019 В печати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xmlns="" val="24220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07375" cy="1152525"/>
          </a:xfrm>
        </p:spPr>
        <p:txBody>
          <a:bodyPr/>
          <a:lstStyle/>
          <a:p>
            <a:pPr marL="457200" indent="-457200" eaLnBrk="1" hangingPunct="1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Изменение стереотипов поведения </a:t>
            </a:r>
            <a:b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у современного пожилого человека</a:t>
            </a:r>
          </a:p>
        </p:txBody>
      </p:sp>
      <p:pic>
        <p:nvPicPr>
          <p:cNvPr id="18435" name="Picture 3" descr="C:\Users\А\Desktop\лена\муж и жена вел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2160588" cy="2498725"/>
          </a:xfrm>
        </p:spPr>
      </p:pic>
      <p:pic>
        <p:nvPicPr>
          <p:cNvPr id="18436" name="Picture 7" descr="C:\Users\А\Desktop\лена\картинки\бабушка в отпуск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852738"/>
            <a:ext cx="2663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А\Desktop\лена\картинки\баба и фитне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19638"/>
            <a:ext cx="23050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Users\А\Desktop\лена\картинки\баба и спор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221163"/>
            <a:ext cx="25622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C:\Users\А\Desktop\лена\картинки\баб внук и де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700213"/>
            <a:ext cx="25209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576384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Когда предпочтительнее назначать </a:t>
            </a:r>
            <a:r>
              <a:rPr lang="ru-RU" sz="2400" dirty="0" err="1" smtClean="0"/>
              <a:t>деносумаб</a:t>
            </a:r>
            <a:r>
              <a:rPr lang="ru-RU" sz="2800" dirty="0" smtClean="0"/>
              <a:t>?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2353488"/>
            <a:ext cx="7772400" cy="4103001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ru-RU" dirty="0" smtClean="0"/>
              <a:t>при </a:t>
            </a:r>
            <a:r>
              <a:rPr lang="ru-RU" dirty="0"/>
              <a:t>значительном снижении МПК (Т-кр ≤-3,5),</a:t>
            </a:r>
          </a:p>
          <a:p>
            <a:pPr lvl="0"/>
            <a:r>
              <a:rPr lang="ru-RU" dirty="0"/>
              <a:t>при неэффективности парентеральных бисфосфонатов,</a:t>
            </a:r>
          </a:p>
          <a:p>
            <a:pPr lvl="0"/>
            <a:r>
              <a:rPr lang="ru-RU" dirty="0"/>
              <a:t>при наличии противопоказаний или непереносимости парентеральных бисфосфонатов,</a:t>
            </a:r>
          </a:p>
          <a:p>
            <a:pPr lvl="0"/>
            <a:r>
              <a:rPr lang="ru-RU" dirty="0"/>
              <a:t>при ХБП (скорость клубочковой фильтрации ниже 35 мл/мин) (с осторожностью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91832" y="6456489"/>
            <a:ext cx="8176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В.И. Мазуров, </a:t>
            </a:r>
            <a:r>
              <a:rPr lang="ru-RU" sz="600" dirty="0" err="1" smtClean="0"/>
              <a:t>Лесняк</a:t>
            </a:r>
            <a:r>
              <a:rPr lang="ru-RU" sz="600" dirty="0" smtClean="0"/>
              <a:t> О.М., и др. Алгоритмы </a:t>
            </a:r>
            <a:r>
              <a:rPr lang="ru-RU" sz="600" dirty="0"/>
              <a:t>выбора терапии остеопороза при оказании </a:t>
            </a:r>
            <a:r>
              <a:rPr lang="ru-RU" sz="600" dirty="0" smtClean="0"/>
              <a:t>первичной </a:t>
            </a:r>
            <a:r>
              <a:rPr lang="ru-RU" sz="600" dirty="0"/>
              <a:t>медико-санитарной помощи и организации льготного </a:t>
            </a:r>
            <a:r>
              <a:rPr lang="ru-RU" sz="600" dirty="0" smtClean="0"/>
              <a:t>лекарственного </a:t>
            </a:r>
            <a:r>
              <a:rPr lang="ru-RU" sz="600" dirty="0"/>
              <a:t>обеспечения отдельных категорий граждан, </a:t>
            </a:r>
            <a:r>
              <a:rPr lang="ru-RU" sz="600" dirty="0" smtClean="0"/>
              <a:t>имеющих </a:t>
            </a:r>
            <a:r>
              <a:rPr lang="ru-RU" sz="600" dirty="0"/>
              <a:t>право на получение государственной социальной </a:t>
            </a:r>
            <a:r>
              <a:rPr lang="ru-RU" sz="600" dirty="0" smtClean="0"/>
              <a:t>помощи</a:t>
            </a:r>
            <a:r>
              <a:rPr lang="ru-RU" sz="600" dirty="0"/>
              <a:t>. Системный обзор и резолюция Экспертного </a:t>
            </a:r>
            <a:r>
              <a:rPr lang="ru-RU" sz="600" dirty="0" err="1" smtClean="0"/>
              <a:t>СоветаРоссийской</a:t>
            </a:r>
            <a:r>
              <a:rPr lang="ru-RU" sz="600" dirty="0" smtClean="0"/>
              <a:t> </a:t>
            </a:r>
            <a:r>
              <a:rPr lang="ru-RU" sz="600" dirty="0"/>
              <a:t>ассоциации по </a:t>
            </a:r>
            <a:r>
              <a:rPr lang="ru-RU" sz="600" dirty="0" smtClean="0"/>
              <a:t>остеопорозу. </a:t>
            </a:r>
            <a:r>
              <a:rPr lang="ru-RU" sz="600" i="1" dirty="0"/>
              <a:t>ПРОФИЛАКТИЧЕСКАЯ МЕДИЦИНА, 1, </a:t>
            </a:r>
            <a:r>
              <a:rPr lang="ru-RU" sz="600" i="1" dirty="0" smtClean="0"/>
              <a:t>2019 В печати</a:t>
            </a:r>
            <a:endParaRPr lang="en-US" sz="600" dirty="0"/>
          </a:p>
        </p:txBody>
      </p:sp>
      <p:sp>
        <p:nvSpPr>
          <p:cNvPr id="8" name="Rectangle 7"/>
          <p:cNvSpPr/>
          <p:nvPr/>
        </p:nvSpPr>
        <p:spPr>
          <a:xfrm>
            <a:off x="691529" y="1508125"/>
            <a:ext cx="77666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Деносумаб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назначается специалистом, прошедшим обучение по вопросам остеопороза (центр остеопороза, эндокринолог, ревматолог или </a:t>
            </a:r>
            <a:r>
              <a:rPr lang="ru-RU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52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3" y="6021388"/>
            <a:ext cx="75453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 smtClean="0"/>
              <a:t>¹</a:t>
            </a:r>
            <a:r>
              <a:rPr lang="ru-RU" sz="900" dirty="0" smtClean="0"/>
              <a:t>Адаптировано по данным </a:t>
            </a:r>
            <a:r>
              <a:rPr lang="en-US" sz="900" dirty="0" smtClean="0"/>
              <a:t>Praxis </a:t>
            </a:r>
            <a:r>
              <a:rPr lang="en-US" sz="900" dirty="0"/>
              <a:t>(Bern 1994). 2018 Jun;107(12):649-654. </a:t>
            </a:r>
            <a:r>
              <a:rPr lang="en-US" sz="900" dirty="0" err="1"/>
              <a:t>doi</a:t>
            </a:r>
            <a:r>
              <a:rPr lang="en-US" sz="900" dirty="0"/>
              <a:t>: 10.1024/1661-8157/a002997</a:t>
            </a:r>
            <a:r>
              <a:rPr lang="en-US" sz="900" dirty="0" smtClean="0"/>
              <a:t>.</a:t>
            </a:r>
            <a:r>
              <a:rPr lang="ru-RU" sz="900" dirty="0" smtClean="0"/>
              <a:t> </a:t>
            </a:r>
            <a:r>
              <a:rPr lang="en-US" sz="900" dirty="0" smtClean="0"/>
              <a:t>[</a:t>
            </a:r>
            <a:r>
              <a:rPr lang="en-US" sz="900" dirty="0"/>
              <a:t>Multiple Vertebral Fractures after </a:t>
            </a:r>
            <a:r>
              <a:rPr lang="en-US" sz="900" dirty="0" err="1"/>
              <a:t>Denosumab</a:t>
            </a:r>
            <a:r>
              <a:rPr lang="en-US" sz="900" dirty="0"/>
              <a:t> Discontinuation: How to Avoid </a:t>
            </a:r>
            <a:r>
              <a:rPr lang="en-US" sz="900" dirty="0" err="1" smtClean="0"/>
              <a:t>Them?Lamy</a:t>
            </a:r>
            <a:r>
              <a:rPr lang="en-US" sz="900" dirty="0" smtClean="0"/>
              <a:t> </a:t>
            </a:r>
            <a:r>
              <a:rPr lang="en-US" sz="900" dirty="0"/>
              <a:t>O1, Gonzalez Rodriguez E2, Stoll D3, </a:t>
            </a:r>
            <a:r>
              <a:rPr lang="en-US" sz="900" dirty="0" err="1"/>
              <a:t>Aubry-Rozier</a:t>
            </a:r>
            <a:r>
              <a:rPr lang="en-US" sz="900" dirty="0"/>
              <a:t> B4, </a:t>
            </a:r>
            <a:r>
              <a:rPr lang="en-US" sz="900" dirty="0" err="1"/>
              <a:t>Livio</a:t>
            </a:r>
            <a:r>
              <a:rPr lang="en-US" sz="900" dirty="0"/>
              <a:t> F5</a:t>
            </a:r>
            <a:r>
              <a:rPr lang="en-US" sz="900" dirty="0" smtClean="0"/>
              <a:t>.</a:t>
            </a:r>
            <a:endParaRPr lang="ru-RU" sz="900" dirty="0" smtClean="0"/>
          </a:p>
          <a:p>
            <a:r>
              <a:rPr lang="ru-RU" sz="900" dirty="0"/>
              <a:t>Инструкция по медицинскому применению препарата Акласта, рег. номер </a:t>
            </a:r>
            <a:r>
              <a:rPr lang="ru-RU" sz="900" dirty="0" smtClean="0"/>
              <a:t>ЛС-002514</a:t>
            </a:r>
            <a:endParaRPr lang="en-US" sz="900" dirty="0" smtClean="0"/>
          </a:p>
          <a:p>
            <a:r>
              <a:rPr lang="ru-RU" sz="900" dirty="0"/>
              <a:t>²Данная  концепция поддержана  российским РАОП и  опубликована </a:t>
            </a:r>
            <a:r>
              <a:rPr lang="ru-RU" sz="900" dirty="0" smtClean="0"/>
              <a:t>в Ж</a:t>
            </a:r>
            <a:r>
              <a:rPr lang="ru-RU" sz="900" dirty="0"/>
              <a:t>. Остеопороз и </a:t>
            </a:r>
            <a:r>
              <a:rPr lang="ru-RU" sz="900" dirty="0" err="1"/>
              <a:t>Остеопатии</a:t>
            </a:r>
            <a:r>
              <a:rPr lang="ru-RU" sz="900" dirty="0"/>
              <a:t>, </a:t>
            </a:r>
            <a:r>
              <a:rPr lang="ru-RU" sz="900" dirty="0" smtClean="0"/>
              <a:t>2018,</a:t>
            </a:r>
            <a:r>
              <a:rPr lang="en-US" sz="900" dirty="0" smtClean="0"/>
              <a:t>1</a:t>
            </a:r>
            <a:endParaRPr lang="ru-RU" sz="9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42950" y="307796"/>
            <a:ext cx="7543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Синдром рикошета после завершения терапии </a:t>
            </a:r>
            <a:r>
              <a:rPr lang="ru-RU" sz="2400" dirty="0" err="1" smtClean="0">
                <a:latin typeface="+mj-lt"/>
              </a:rPr>
              <a:t>деносумабом</a:t>
            </a:r>
            <a:r>
              <a:rPr lang="ru-RU" sz="2400" dirty="0" smtClean="0">
                <a:latin typeface="+mj-lt"/>
              </a:rPr>
              <a:t>: </a:t>
            </a:r>
          </a:p>
          <a:p>
            <a:r>
              <a:rPr lang="ru-RU" sz="2400" dirty="0">
                <a:latin typeface="+mj-lt"/>
              </a:rPr>
              <a:t>Е</a:t>
            </a:r>
            <a:r>
              <a:rPr lang="ru-RU" sz="2400" dirty="0" smtClean="0">
                <a:latin typeface="+mj-lt"/>
              </a:rPr>
              <a:t>сть ли выход?</a:t>
            </a:r>
            <a:endParaRPr lang="ru-RU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1" y="1803524"/>
            <a:ext cx="74295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Дискуссия : </a:t>
            </a:r>
            <a:r>
              <a:rPr lang="ru-RU" dirty="0" smtClean="0"/>
              <a:t>....Из-за высокого риска развития синдрома отмены,  </a:t>
            </a:r>
            <a:r>
              <a:rPr lang="ru-RU" dirty="0" err="1" smtClean="0"/>
              <a:t>деносумаб</a:t>
            </a:r>
            <a:r>
              <a:rPr lang="ru-RU" dirty="0" smtClean="0"/>
              <a:t> </a:t>
            </a:r>
            <a:r>
              <a:rPr lang="ru-RU" dirty="0"/>
              <a:t>должен быть препаратом второй линии</a:t>
            </a:r>
            <a:r>
              <a:rPr lang="ru-RU" dirty="0" smtClean="0"/>
              <a:t>, с ограниченными  и очень </a:t>
            </a:r>
            <a:r>
              <a:rPr lang="ru-RU" dirty="0"/>
              <a:t>конкретными </a:t>
            </a:r>
            <a:r>
              <a:rPr lang="ru-RU" dirty="0" smtClean="0"/>
              <a:t>показаниями¹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1" y="3935215"/>
            <a:ext cx="74295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Рекомендация международных исследователей</a:t>
            </a:r>
            <a:r>
              <a:rPr lang="ru-RU" b="1" dirty="0"/>
              <a:t>: </a:t>
            </a:r>
            <a:endParaRPr lang="ru-RU" b="1" dirty="0" smtClean="0"/>
          </a:p>
          <a:p>
            <a:pPr algn="ctr"/>
            <a:r>
              <a:rPr lang="ru-RU" dirty="0" smtClean="0"/>
              <a:t>для  снижения риска серьезных последствий  «синдрома рикошета» после отмены  деносумаба </a:t>
            </a:r>
            <a:r>
              <a:rPr lang="ru-RU" b="1" u="sng" dirty="0" smtClean="0"/>
              <a:t>обязательно</a:t>
            </a:r>
            <a:r>
              <a:rPr lang="ru-RU" dirty="0" smtClean="0"/>
              <a:t> назначить </a:t>
            </a:r>
            <a:r>
              <a:rPr lang="ru-RU" b="1" u="sng" dirty="0"/>
              <a:t>сильный </a:t>
            </a:r>
            <a:r>
              <a:rPr lang="ru-RU" dirty="0" smtClean="0"/>
              <a:t>БФ (</a:t>
            </a:r>
            <a:r>
              <a:rPr lang="ru-RU" dirty="0" err="1" smtClean="0"/>
              <a:t>золедронат</a:t>
            </a:r>
            <a:r>
              <a:rPr lang="ru-RU" dirty="0" smtClean="0"/>
              <a:t> (</a:t>
            </a:r>
            <a:r>
              <a:rPr lang="ru-RU" b="1" dirty="0" smtClean="0"/>
              <a:t>Акласта</a:t>
            </a:r>
            <a:r>
              <a:rPr lang="ru-RU" b="1" baseline="30000" dirty="0" smtClean="0">
                <a:ln w="0"/>
              </a:rPr>
              <a:t>®</a:t>
            </a:r>
            <a:r>
              <a:rPr lang="ru-RU" dirty="0" smtClean="0"/>
              <a:t>), алендронат) </a:t>
            </a:r>
          </a:p>
          <a:p>
            <a:pPr algn="ctr"/>
            <a:r>
              <a:rPr lang="ru-RU" dirty="0" smtClean="0"/>
              <a:t>и </a:t>
            </a:r>
            <a:r>
              <a:rPr lang="ru-RU" dirty="0"/>
              <a:t>регулярно контролировать маркеры </a:t>
            </a:r>
            <a:r>
              <a:rPr lang="ru-RU" dirty="0" smtClean="0"/>
              <a:t>резорбции¹</a:t>
            </a:r>
            <a:r>
              <a:rPr lang="ru-RU" b="1" baseline="30000" dirty="0" smtClean="0">
                <a:ln w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66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1785"/>
            <a:ext cx="7772400" cy="7553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Примечания к алгоритму выбора терапии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7371" y="1374233"/>
            <a:ext cx="8637421" cy="4775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мало данных о том, какова должна быть тактика при большей длительности непрерывного лечения, поэтому решение должно приниматься 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</a:t>
            </a:r>
            <a:endParaRPr lang="en-US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при выборе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терипаратида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в связи с непереносимостью или наличием противопоказаний к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антирезорбтивной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терапии,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осложнений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антирезорбтивной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терапии решение о дальнейшей тактике лечения после 24 мес. приема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терипаратида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принимается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лечении пациента любым препаратом проводится ежегодная оценка возможной 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неэффективности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отсутствии эффекта – смена 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препарата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Препараты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еносумаб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терипаратид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назначается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специалистом, прошедшим обучение по вопросам остеопороза (врач центра остеопороза, эндокринолог, ревматолог или др.) или врачебной комиссией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832" y="6483593"/>
            <a:ext cx="8176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/>
              <a:t>В.И. Мазуров, </a:t>
            </a:r>
            <a:r>
              <a:rPr lang="ru-RU" sz="600" dirty="0" err="1" smtClean="0"/>
              <a:t>Лесняк</a:t>
            </a:r>
            <a:r>
              <a:rPr lang="ru-RU" sz="600" dirty="0" smtClean="0"/>
              <a:t> О.М., и др. Алгоритмы </a:t>
            </a:r>
            <a:r>
              <a:rPr lang="ru-RU" sz="600" dirty="0"/>
              <a:t>выбора терапии остеопороза при оказании </a:t>
            </a:r>
            <a:r>
              <a:rPr lang="ru-RU" sz="600" dirty="0" smtClean="0"/>
              <a:t>первичной </a:t>
            </a:r>
            <a:r>
              <a:rPr lang="ru-RU" sz="600" dirty="0"/>
              <a:t>медико-санитарной помощи и организации льготного </a:t>
            </a:r>
            <a:r>
              <a:rPr lang="ru-RU" sz="600" dirty="0" smtClean="0"/>
              <a:t>лекарственного </a:t>
            </a:r>
            <a:r>
              <a:rPr lang="ru-RU" sz="600" dirty="0"/>
              <a:t>обеспечения отдельных категорий граждан, </a:t>
            </a:r>
            <a:r>
              <a:rPr lang="ru-RU" sz="600" dirty="0" smtClean="0"/>
              <a:t>имеющих </a:t>
            </a:r>
            <a:r>
              <a:rPr lang="ru-RU" sz="600" dirty="0"/>
              <a:t>право на получение государственной социальной </a:t>
            </a:r>
            <a:r>
              <a:rPr lang="ru-RU" sz="600" dirty="0" smtClean="0"/>
              <a:t>помощи</a:t>
            </a:r>
            <a:r>
              <a:rPr lang="ru-RU" sz="600" dirty="0"/>
              <a:t>. Системный обзор и резолюция Экспертного </a:t>
            </a:r>
            <a:r>
              <a:rPr lang="ru-RU" sz="600" dirty="0" err="1" smtClean="0"/>
              <a:t>СоветаРоссийской</a:t>
            </a:r>
            <a:r>
              <a:rPr lang="ru-RU" sz="600" dirty="0" smtClean="0"/>
              <a:t> </a:t>
            </a:r>
            <a:r>
              <a:rPr lang="ru-RU" sz="600" dirty="0"/>
              <a:t>ассоциации по </a:t>
            </a:r>
            <a:r>
              <a:rPr lang="ru-RU" sz="600" dirty="0" smtClean="0"/>
              <a:t>остеопорозу. </a:t>
            </a:r>
            <a:r>
              <a:rPr lang="ru-RU" sz="600" i="1" dirty="0"/>
              <a:t>ПРОФИЛАКТИЧЕСКАЯ МЕДИЦИНА, 1, </a:t>
            </a:r>
            <a:r>
              <a:rPr lang="ru-RU" sz="600" i="1" dirty="0" smtClean="0"/>
              <a:t>2019 В печати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xmlns="" val="30943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Line 5"/>
          <p:cNvSpPr>
            <a:spLocks noChangeAspect="1" noChangeShapeType="1"/>
          </p:cNvSpPr>
          <p:nvPr/>
        </p:nvSpPr>
        <p:spPr bwMode="auto">
          <a:xfrm>
            <a:off x="1551880" y="5353050"/>
            <a:ext cx="4687887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13" name="Rectangle 13"/>
          <p:cNvSpPr>
            <a:spLocks noChangeAspect="1" noChangeArrowheads="1"/>
          </p:cNvSpPr>
          <p:nvPr/>
        </p:nvSpPr>
        <p:spPr bwMode="auto">
          <a:xfrm>
            <a:off x="1637605" y="545147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0</a:t>
            </a:r>
            <a:endParaRPr lang="en-GB" sz="4400">
              <a:latin typeface="+mn-lt"/>
            </a:endParaRPr>
          </a:p>
        </p:txBody>
      </p:sp>
      <p:sp>
        <p:nvSpPr>
          <p:cNvPr id="25615" name="Rectangle 15"/>
          <p:cNvSpPr>
            <a:spLocks noChangeAspect="1" noChangeArrowheads="1"/>
          </p:cNvSpPr>
          <p:nvPr/>
        </p:nvSpPr>
        <p:spPr bwMode="auto">
          <a:xfrm>
            <a:off x="2528192" y="5451475"/>
            <a:ext cx="19969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1</a:t>
            </a:r>
            <a:endParaRPr lang="en-GB" sz="4400">
              <a:latin typeface="+mn-lt"/>
            </a:endParaRPr>
          </a:p>
        </p:txBody>
      </p:sp>
      <p:sp>
        <p:nvSpPr>
          <p:cNvPr id="25617" name="Rectangle 17"/>
          <p:cNvSpPr>
            <a:spLocks noChangeAspect="1" noChangeArrowheads="1"/>
          </p:cNvSpPr>
          <p:nvPr/>
        </p:nvSpPr>
        <p:spPr bwMode="auto">
          <a:xfrm>
            <a:off x="3428305" y="545147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2</a:t>
            </a:r>
            <a:endParaRPr lang="en-GB" sz="4400">
              <a:latin typeface="+mn-lt"/>
            </a:endParaRPr>
          </a:p>
        </p:txBody>
      </p:sp>
      <p:sp>
        <p:nvSpPr>
          <p:cNvPr id="25619" name="Rectangle 19"/>
          <p:cNvSpPr>
            <a:spLocks noChangeAspect="1" noChangeArrowheads="1"/>
          </p:cNvSpPr>
          <p:nvPr/>
        </p:nvSpPr>
        <p:spPr bwMode="auto">
          <a:xfrm>
            <a:off x="4331592" y="545147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3</a:t>
            </a:r>
            <a:endParaRPr lang="en-GB" sz="4400">
              <a:latin typeface="+mn-lt"/>
            </a:endParaRPr>
          </a:p>
        </p:txBody>
      </p:sp>
      <p:sp>
        <p:nvSpPr>
          <p:cNvPr id="25621" name="Rectangle 21"/>
          <p:cNvSpPr>
            <a:spLocks noChangeAspect="1" noChangeArrowheads="1"/>
          </p:cNvSpPr>
          <p:nvPr/>
        </p:nvSpPr>
        <p:spPr bwMode="auto">
          <a:xfrm>
            <a:off x="5234880" y="545147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4</a:t>
            </a:r>
            <a:endParaRPr lang="en-GB" sz="4400">
              <a:latin typeface="+mn-lt"/>
            </a:endParaRPr>
          </a:p>
        </p:txBody>
      </p:sp>
      <p:sp>
        <p:nvSpPr>
          <p:cNvPr id="25623" name="Rectangle 23"/>
          <p:cNvSpPr>
            <a:spLocks noChangeAspect="1" noChangeArrowheads="1"/>
          </p:cNvSpPr>
          <p:nvPr/>
        </p:nvSpPr>
        <p:spPr bwMode="auto">
          <a:xfrm>
            <a:off x="6138167" y="545147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5</a:t>
            </a:r>
            <a:endParaRPr lang="en-GB" sz="4400">
              <a:latin typeface="+mn-lt"/>
            </a:endParaRPr>
          </a:p>
        </p:txBody>
      </p:sp>
      <p:sp>
        <p:nvSpPr>
          <p:cNvPr id="25624" name="Rectangle 24"/>
          <p:cNvSpPr>
            <a:spLocks noChangeAspect="1" noChangeArrowheads="1"/>
          </p:cNvSpPr>
          <p:nvPr/>
        </p:nvSpPr>
        <p:spPr bwMode="auto">
          <a:xfrm rot="-5400000">
            <a:off x="-392123" y="3503354"/>
            <a:ext cx="27487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200" dirty="0">
                <a:latin typeface="+mn-lt"/>
              </a:rPr>
              <a:t>Относительная мощность</a:t>
            </a:r>
            <a:r>
              <a:rPr lang="en-GB" sz="1200" dirty="0">
                <a:latin typeface="+mn-lt"/>
              </a:rPr>
              <a:t> </a:t>
            </a:r>
            <a:r>
              <a:rPr lang="en-GB" sz="1200" i="1" dirty="0">
                <a:latin typeface="+mn-lt"/>
              </a:rPr>
              <a:t>in vitro</a:t>
            </a:r>
            <a:r>
              <a:rPr lang="en-GB" sz="1200" dirty="0">
                <a:latin typeface="+mn-lt"/>
              </a:rPr>
              <a:t>  IC</a:t>
            </a:r>
            <a:r>
              <a:rPr lang="en-GB" sz="1200" baseline="-25000" dirty="0">
                <a:latin typeface="+mn-lt"/>
              </a:rPr>
              <a:t>50</a:t>
            </a:r>
            <a:r>
              <a:rPr lang="en-GB" sz="1200" dirty="0">
                <a:latin typeface="+mn-lt"/>
              </a:rPr>
              <a:t> </a:t>
            </a:r>
          </a:p>
        </p:txBody>
      </p:sp>
      <p:sp>
        <p:nvSpPr>
          <p:cNvPr id="25630" name="Rectangle 30"/>
          <p:cNvSpPr>
            <a:spLocks noChangeAspect="1" noChangeArrowheads="1"/>
          </p:cNvSpPr>
          <p:nvPr/>
        </p:nvSpPr>
        <p:spPr bwMode="auto">
          <a:xfrm>
            <a:off x="1239142" y="5043488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0</a:t>
            </a:r>
            <a:endParaRPr lang="en-GB" sz="4400">
              <a:latin typeface="+mn-lt"/>
            </a:endParaRPr>
          </a:p>
        </p:txBody>
      </p:sp>
      <p:sp>
        <p:nvSpPr>
          <p:cNvPr id="25632" name="Rectangle 32"/>
          <p:cNvSpPr>
            <a:spLocks noChangeAspect="1" noChangeArrowheads="1"/>
          </p:cNvSpPr>
          <p:nvPr/>
        </p:nvSpPr>
        <p:spPr bwMode="auto">
          <a:xfrm>
            <a:off x="1239142" y="4187825"/>
            <a:ext cx="19969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>
                <a:latin typeface="+mn-lt"/>
              </a:rPr>
              <a:t>10</a:t>
            </a:r>
            <a:r>
              <a:rPr lang="en-GB" sz="1050" baseline="30000">
                <a:latin typeface="+mn-lt"/>
              </a:rPr>
              <a:t>1</a:t>
            </a:r>
            <a:endParaRPr lang="en-GB" sz="4400">
              <a:latin typeface="+mn-lt"/>
            </a:endParaRPr>
          </a:p>
        </p:txBody>
      </p:sp>
      <p:sp>
        <p:nvSpPr>
          <p:cNvPr id="25634" name="Rectangle 34"/>
          <p:cNvSpPr>
            <a:spLocks noChangeAspect="1" noChangeArrowheads="1"/>
          </p:cNvSpPr>
          <p:nvPr/>
        </p:nvSpPr>
        <p:spPr bwMode="auto">
          <a:xfrm>
            <a:off x="1239142" y="331787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 dirty="0">
                <a:latin typeface="+mn-lt"/>
              </a:rPr>
              <a:t>10</a:t>
            </a:r>
            <a:r>
              <a:rPr lang="en-GB" sz="1050" baseline="30000" dirty="0">
                <a:latin typeface="+mn-lt"/>
              </a:rPr>
              <a:t>2</a:t>
            </a:r>
            <a:endParaRPr lang="en-GB" sz="4400" dirty="0">
              <a:latin typeface="+mn-lt"/>
            </a:endParaRPr>
          </a:p>
        </p:txBody>
      </p:sp>
      <p:sp>
        <p:nvSpPr>
          <p:cNvPr id="25636" name="Rectangle 36"/>
          <p:cNvSpPr>
            <a:spLocks noChangeAspect="1" noChangeArrowheads="1"/>
          </p:cNvSpPr>
          <p:nvPr/>
        </p:nvSpPr>
        <p:spPr bwMode="auto">
          <a:xfrm>
            <a:off x="1239142" y="244792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GB" sz="1050" dirty="0">
                <a:latin typeface="+mn-lt"/>
              </a:rPr>
              <a:t>10</a:t>
            </a:r>
            <a:r>
              <a:rPr lang="en-GB" sz="1050" baseline="30000" dirty="0">
                <a:latin typeface="+mn-lt"/>
              </a:rPr>
              <a:t>3</a:t>
            </a:r>
            <a:endParaRPr lang="en-GB" sz="4400" dirty="0">
              <a:latin typeface="+mn-lt"/>
            </a:endParaRPr>
          </a:p>
        </p:txBody>
      </p:sp>
      <p:sp>
        <p:nvSpPr>
          <p:cNvPr id="25638" name="Line 38"/>
          <p:cNvSpPr>
            <a:spLocks noChangeAspect="1" noChangeShapeType="1"/>
          </p:cNvSpPr>
          <p:nvPr/>
        </p:nvSpPr>
        <p:spPr bwMode="auto">
          <a:xfrm flipV="1">
            <a:off x="1537819" y="2465387"/>
            <a:ext cx="4687887" cy="2889250"/>
          </a:xfrm>
          <a:prstGeom prst="lin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39" name="Oval 39"/>
          <p:cNvSpPr>
            <a:spLocks noChangeAspect="1" noChangeArrowheads="1"/>
          </p:cNvSpPr>
          <p:nvPr/>
        </p:nvSpPr>
        <p:spPr bwMode="auto">
          <a:xfrm>
            <a:off x="2812355" y="4202113"/>
            <a:ext cx="71437" cy="77787"/>
          </a:xfrm>
          <a:prstGeom prst="ellipse">
            <a:avLst/>
          </a:prstGeom>
          <a:solidFill>
            <a:schemeClr val="accent3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0" name="Oval 40"/>
          <p:cNvSpPr>
            <a:spLocks noChangeAspect="1" noChangeArrowheads="1"/>
          </p:cNvSpPr>
          <p:nvPr/>
        </p:nvSpPr>
        <p:spPr bwMode="auto">
          <a:xfrm>
            <a:off x="3974405" y="3954463"/>
            <a:ext cx="71437" cy="77787"/>
          </a:xfrm>
          <a:prstGeom prst="ellipse">
            <a:avLst/>
          </a:prstGeom>
          <a:solidFill>
            <a:schemeClr val="accent3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1" name="Oval 41"/>
          <p:cNvSpPr>
            <a:spLocks noChangeAspect="1" noChangeArrowheads="1"/>
          </p:cNvSpPr>
          <p:nvPr/>
        </p:nvSpPr>
        <p:spPr bwMode="auto">
          <a:xfrm>
            <a:off x="4002980" y="4202113"/>
            <a:ext cx="71437" cy="77787"/>
          </a:xfrm>
          <a:prstGeom prst="ellipse">
            <a:avLst/>
          </a:prstGeom>
          <a:solidFill>
            <a:schemeClr val="accent3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2" name="Oval 42"/>
          <p:cNvSpPr>
            <a:spLocks noChangeAspect="1" noChangeArrowheads="1"/>
          </p:cNvSpPr>
          <p:nvPr/>
        </p:nvSpPr>
        <p:spPr bwMode="auto">
          <a:xfrm>
            <a:off x="4372867" y="3489325"/>
            <a:ext cx="73025" cy="76200"/>
          </a:xfrm>
          <a:prstGeom prst="ellipse">
            <a:avLst/>
          </a:prstGeom>
          <a:solidFill>
            <a:schemeClr val="accent3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4" name="Oval 44"/>
          <p:cNvSpPr>
            <a:spLocks noChangeAspect="1" noChangeArrowheads="1"/>
          </p:cNvSpPr>
          <p:nvPr/>
        </p:nvSpPr>
        <p:spPr bwMode="auto">
          <a:xfrm>
            <a:off x="5449192" y="3084513"/>
            <a:ext cx="73025" cy="76200"/>
          </a:xfrm>
          <a:prstGeom prst="ellipse">
            <a:avLst/>
          </a:prstGeom>
          <a:solidFill>
            <a:schemeClr val="accent3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6" name="Oval 46"/>
          <p:cNvSpPr>
            <a:spLocks noChangeAspect="1" noChangeArrowheads="1"/>
          </p:cNvSpPr>
          <p:nvPr/>
        </p:nvSpPr>
        <p:spPr bwMode="auto">
          <a:xfrm flipH="1">
            <a:off x="5820667" y="2020969"/>
            <a:ext cx="234387" cy="253919"/>
          </a:xfrm>
          <a:prstGeom prst="ellipse">
            <a:avLst/>
          </a:prstGeom>
          <a:solidFill>
            <a:schemeClr val="accent1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28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5648" name="Rectangle 48"/>
          <p:cNvSpPr>
            <a:spLocks noChangeAspect="1" noChangeArrowheads="1"/>
          </p:cNvSpPr>
          <p:nvPr/>
        </p:nvSpPr>
        <p:spPr bwMode="auto">
          <a:xfrm>
            <a:off x="4510980" y="1973670"/>
            <a:ext cx="9835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dirty="0" smtClean="0"/>
              <a:t>Золедронат</a:t>
            </a:r>
          </a:p>
          <a:p>
            <a:pPr defTabSz="762000"/>
            <a:r>
              <a:rPr lang="ru-RU" sz="1400" b="1" dirty="0" smtClean="0"/>
              <a:t>(Акласта</a:t>
            </a:r>
            <a:r>
              <a:rPr lang="ru-RU" sz="1400" b="1" baseline="30000" dirty="0">
                <a:ln w="0"/>
              </a:rPr>
              <a:t>®</a:t>
            </a:r>
            <a:r>
              <a:rPr lang="ru-RU" sz="1400" b="1" dirty="0" smtClean="0"/>
              <a:t>)</a:t>
            </a:r>
            <a:endParaRPr lang="en-GB" sz="1400" b="1" dirty="0"/>
          </a:p>
        </p:txBody>
      </p:sp>
      <p:sp>
        <p:nvSpPr>
          <p:cNvPr id="25650" name="Rectangle 50"/>
          <p:cNvSpPr>
            <a:spLocks noChangeAspect="1" noChangeArrowheads="1"/>
          </p:cNvSpPr>
          <p:nvPr/>
        </p:nvSpPr>
        <p:spPr bwMode="auto">
          <a:xfrm>
            <a:off x="1824930" y="5146675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dirty="0" err="1">
                <a:latin typeface="+mn-lt"/>
              </a:rPr>
              <a:t>Этидронат</a:t>
            </a:r>
            <a:endParaRPr lang="en-GB" sz="4800" dirty="0">
              <a:latin typeface="+mn-lt"/>
            </a:endParaRPr>
          </a:p>
        </p:txBody>
      </p:sp>
      <p:sp>
        <p:nvSpPr>
          <p:cNvPr id="25652" name="Rectangle 52"/>
          <p:cNvSpPr>
            <a:spLocks noChangeAspect="1" noChangeArrowheads="1"/>
          </p:cNvSpPr>
          <p:nvPr/>
        </p:nvSpPr>
        <p:spPr bwMode="auto">
          <a:xfrm>
            <a:off x="1841205" y="4110038"/>
            <a:ext cx="8976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dirty="0" err="1">
                <a:latin typeface="+mn-lt"/>
              </a:rPr>
              <a:t>Клодронат</a:t>
            </a:r>
            <a:endParaRPr lang="en-GB" sz="4800" dirty="0">
              <a:latin typeface="+mn-lt"/>
            </a:endParaRPr>
          </a:p>
        </p:txBody>
      </p:sp>
      <p:sp>
        <p:nvSpPr>
          <p:cNvPr id="25654" name="Rectangle 54"/>
          <p:cNvSpPr>
            <a:spLocks noChangeAspect="1" noChangeArrowheads="1"/>
          </p:cNvSpPr>
          <p:nvPr/>
        </p:nvSpPr>
        <p:spPr bwMode="auto">
          <a:xfrm>
            <a:off x="4153792" y="4189075"/>
            <a:ext cx="101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dirty="0" err="1">
                <a:latin typeface="+mn-lt"/>
              </a:rPr>
              <a:t>Неридронат</a:t>
            </a:r>
            <a:endParaRPr lang="en-GB" sz="4800" dirty="0">
              <a:latin typeface="+mn-lt"/>
            </a:endParaRPr>
          </a:p>
        </p:txBody>
      </p:sp>
      <p:sp>
        <p:nvSpPr>
          <p:cNvPr id="25658" name="Rectangle 58"/>
          <p:cNvSpPr>
            <a:spLocks noChangeAspect="1" noChangeArrowheads="1"/>
          </p:cNvSpPr>
          <p:nvPr/>
        </p:nvSpPr>
        <p:spPr bwMode="auto">
          <a:xfrm>
            <a:off x="2901123" y="3328085"/>
            <a:ext cx="11447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dirty="0">
                <a:latin typeface="+mn-lt"/>
              </a:rPr>
              <a:t>Диметил АПД</a:t>
            </a:r>
            <a:endParaRPr lang="en-GB" sz="4800" dirty="0">
              <a:latin typeface="+mn-lt"/>
            </a:endParaRPr>
          </a:p>
        </p:txBody>
      </p:sp>
      <p:sp>
        <p:nvSpPr>
          <p:cNvPr id="25660" name="Rectangle 60"/>
          <p:cNvSpPr>
            <a:spLocks noChangeAspect="1" noChangeArrowheads="1"/>
          </p:cNvSpPr>
          <p:nvPr/>
        </p:nvSpPr>
        <p:spPr bwMode="auto">
          <a:xfrm>
            <a:off x="4926905" y="3394075"/>
            <a:ext cx="10780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b="1" dirty="0"/>
              <a:t>А</a:t>
            </a:r>
            <a:r>
              <a:rPr lang="ru-RU" sz="1400" b="1" dirty="0" smtClean="0"/>
              <a:t>лендронат</a:t>
            </a:r>
            <a:endParaRPr lang="en-GB" sz="4800" b="1" dirty="0"/>
          </a:p>
        </p:txBody>
      </p:sp>
      <p:sp>
        <p:nvSpPr>
          <p:cNvPr id="25662" name="Rectangle 62"/>
          <p:cNvSpPr>
            <a:spLocks noChangeAspect="1" noChangeArrowheads="1"/>
          </p:cNvSpPr>
          <p:nvPr/>
        </p:nvSpPr>
        <p:spPr bwMode="auto">
          <a:xfrm>
            <a:off x="5650805" y="3013075"/>
            <a:ext cx="987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dirty="0">
                <a:latin typeface="+mn-lt"/>
              </a:rPr>
              <a:t>Ризедронат</a:t>
            </a:r>
            <a:endParaRPr lang="en-GB" sz="4800" dirty="0">
              <a:latin typeface="+mn-lt"/>
            </a:endParaRP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4026792" y="2743200"/>
            <a:ext cx="1355725" cy="217488"/>
            <a:chOff x="3032" y="1870"/>
            <a:chExt cx="854" cy="137"/>
          </a:xfrm>
        </p:grpSpPr>
        <p:sp>
          <p:nvSpPr>
            <p:cNvPr id="25669" name="Oval 65"/>
            <p:cNvSpPr>
              <a:spLocks noChangeAspect="1" noChangeArrowheads="1"/>
            </p:cNvSpPr>
            <p:nvPr/>
          </p:nvSpPr>
          <p:spPr bwMode="auto">
            <a:xfrm>
              <a:off x="3783" y="1912"/>
              <a:ext cx="103" cy="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1176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latin typeface="+mn-lt"/>
              </a:endParaRPr>
            </a:p>
          </p:txBody>
        </p:sp>
        <p:sp>
          <p:nvSpPr>
            <p:cNvPr id="25670" name="Rectangle 66"/>
            <p:cNvSpPr>
              <a:spLocks noChangeAspect="1" noChangeArrowheads="1"/>
            </p:cNvSpPr>
            <p:nvPr/>
          </p:nvSpPr>
          <p:spPr bwMode="auto">
            <a:xfrm>
              <a:off x="3032" y="1870"/>
              <a:ext cx="6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ru-RU" sz="1400" dirty="0">
                  <a:latin typeface="+mn-lt"/>
                </a:rPr>
                <a:t>Ибандронат </a:t>
              </a:r>
              <a:endParaRPr lang="en-GB" sz="1400" dirty="0">
                <a:latin typeface="+mn-lt"/>
              </a:endParaRPr>
            </a:p>
          </p:txBody>
        </p:sp>
      </p:grpSp>
      <p:sp>
        <p:nvSpPr>
          <p:cNvPr id="25665" name="Line 67"/>
          <p:cNvSpPr>
            <a:spLocks noChangeShapeType="1"/>
          </p:cNvSpPr>
          <p:nvPr/>
        </p:nvSpPr>
        <p:spPr bwMode="auto">
          <a:xfrm>
            <a:off x="1548705" y="1793875"/>
            <a:ext cx="0" cy="3557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68" name="Text Box 70"/>
          <p:cNvSpPr txBox="1">
            <a:spLocks noChangeArrowheads="1"/>
          </p:cNvSpPr>
          <p:nvPr/>
        </p:nvSpPr>
        <p:spPr bwMode="auto">
          <a:xfrm>
            <a:off x="5225061" y="4533531"/>
            <a:ext cx="2878138" cy="8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050" dirty="0">
                <a:latin typeface="+mn-lt"/>
              </a:rPr>
              <a:t>IC</a:t>
            </a:r>
            <a:r>
              <a:rPr lang="en-GB" sz="1050" baseline="-25000" dirty="0">
                <a:latin typeface="+mn-lt"/>
              </a:rPr>
              <a:t>50</a:t>
            </a:r>
            <a:r>
              <a:rPr lang="ru-RU" sz="1050" dirty="0">
                <a:latin typeface="+mn-lt"/>
              </a:rPr>
              <a:t> </a:t>
            </a:r>
            <a:r>
              <a:rPr lang="ru-RU" sz="900" dirty="0">
                <a:latin typeface="+mn-lt"/>
              </a:rPr>
              <a:t>медиана подавляющей концентрации</a:t>
            </a:r>
          </a:p>
          <a:p>
            <a:pPr>
              <a:spcBef>
                <a:spcPct val="50000"/>
              </a:spcBef>
            </a:pPr>
            <a:r>
              <a:rPr lang="en-GB" sz="1050" dirty="0">
                <a:latin typeface="+mn-lt"/>
              </a:rPr>
              <a:t>ED</a:t>
            </a:r>
            <a:r>
              <a:rPr lang="en-GB" sz="1050" baseline="-25000" dirty="0">
                <a:latin typeface="+mn-lt"/>
              </a:rPr>
              <a:t>50</a:t>
            </a:r>
            <a:r>
              <a:rPr lang="ru-RU" sz="1050" dirty="0">
                <a:latin typeface="+mn-lt"/>
              </a:rPr>
              <a:t> </a:t>
            </a:r>
            <a:r>
              <a:rPr lang="ru-RU" sz="900" dirty="0">
                <a:latin typeface="+mn-lt"/>
              </a:rPr>
              <a:t>медиана эффективной дозы</a:t>
            </a:r>
          </a:p>
          <a:p>
            <a:pPr>
              <a:spcBef>
                <a:spcPct val="50000"/>
              </a:spcBef>
            </a:pPr>
            <a:endParaRPr lang="ru-RU" sz="9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ru-RU" sz="900" baseline="-25000" dirty="0">
              <a:latin typeface="+mn-lt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34614" y="1504863"/>
            <a:ext cx="7749381" cy="3521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6" tIns="44449" rIns="90486" bIns="44449"/>
          <a:lstStyle/>
          <a:p>
            <a:pPr marL="342900" indent="-342900" defTabSz="762000">
              <a:spcBef>
                <a:spcPct val="20000"/>
              </a:spcBef>
              <a:buSzPct val="100000"/>
            </a:pPr>
            <a:r>
              <a:rPr lang="ru-RU" sz="1200" dirty="0"/>
              <a:t>В сравнении с </a:t>
            </a:r>
            <a:r>
              <a:rPr lang="ru-RU" sz="1200" dirty="0" smtClean="0"/>
              <a:t>антирезорбтивной активностью</a:t>
            </a:r>
            <a:r>
              <a:rPr lang="en-GB" sz="1200" dirty="0" smtClean="0"/>
              <a:t> </a:t>
            </a:r>
            <a:r>
              <a:rPr lang="ru-RU" sz="1200" dirty="0"/>
              <a:t>других </a:t>
            </a:r>
            <a:r>
              <a:rPr lang="ru-RU" sz="1200" dirty="0" smtClean="0"/>
              <a:t>бисфосфонатов, оцененной </a:t>
            </a:r>
            <a:r>
              <a:rPr lang="en-GB" sz="1200" i="1" dirty="0"/>
              <a:t>in vivo</a:t>
            </a:r>
            <a:r>
              <a:rPr lang="en-GB" sz="1200" dirty="0"/>
              <a:t> </a:t>
            </a:r>
            <a:r>
              <a:rPr lang="ru-RU" sz="1200" dirty="0"/>
              <a:t>и</a:t>
            </a:r>
            <a:r>
              <a:rPr lang="en-GB" sz="1200" dirty="0"/>
              <a:t> </a:t>
            </a:r>
            <a:r>
              <a:rPr lang="en-GB" sz="1200" i="1" dirty="0"/>
              <a:t>in vitro</a:t>
            </a:r>
            <a:r>
              <a:rPr lang="en-GB" sz="1200" dirty="0"/>
              <a:t> </a:t>
            </a:r>
            <a:r>
              <a:rPr lang="en-GB" sz="1200" baseline="30000" dirty="0"/>
              <a:t>1</a:t>
            </a:r>
            <a:endParaRPr lang="en-GB" sz="12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95638" y="5480050"/>
            <a:ext cx="19002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04" name="Rectangle 4"/>
          <p:cNvSpPr>
            <a:spLocks noChangeAspect="1" noChangeArrowheads="1"/>
          </p:cNvSpPr>
          <p:nvPr/>
        </p:nvSpPr>
        <p:spPr bwMode="auto">
          <a:xfrm>
            <a:off x="2023463" y="5792306"/>
            <a:ext cx="4870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762000"/>
            <a:r>
              <a:rPr lang="ru-RU" sz="1800" dirty="0">
                <a:latin typeface="+mn-lt"/>
              </a:rPr>
              <a:t>Относительная мощность</a:t>
            </a:r>
            <a:r>
              <a:rPr lang="en-GB" sz="1800" dirty="0">
                <a:latin typeface="+mn-lt"/>
              </a:rPr>
              <a:t> </a:t>
            </a:r>
            <a:r>
              <a:rPr lang="en-GB" sz="1600" i="1" dirty="0">
                <a:latin typeface="+mn-lt"/>
              </a:rPr>
              <a:t>in vivo</a:t>
            </a:r>
            <a:r>
              <a:rPr lang="en-GB" sz="1600" dirty="0">
                <a:latin typeface="+mn-lt"/>
              </a:rPr>
              <a:t> (</a:t>
            </a:r>
            <a:r>
              <a:rPr lang="ru-RU" sz="1600" dirty="0">
                <a:latin typeface="+mn-lt"/>
              </a:rPr>
              <a:t>у крыс</a:t>
            </a:r>
            <a:r>
              <a:rPr lang="en-GB" sz="1600" dirty="0">
                <a:latin typeface="+mn-lt"/>
              </a:rPr>
              <a:t>) ED</a:t>
            </a:r>
            <a:r>
              <a:rPr lang="en-GB" sz="1600" baseline="-25000" dirty="0">
                <a:latin typeface="+mn-lt"/>
              </a:rPr>
              <a:t>50</a:t>
            </a:r>
          </a:p>
        </p:txBody>
      </p:sp>
      <p:sp>
        <p:nvSpPr>
          <p:cNvPr id="25606" name="Line 6"/>
          <p:cNvSpPr>
            <a:spLocks noChangeAspect="1" noChangeShapeType="1"/>
          </p:cNvSpPr>
          <p:nvPr/>
        </p:nvSpPr>
        <p:spPr bwMode="auto">
          <a:xfrm flipV="1">
            <a:off x="2601913" y="5353050"/>
            <a:ext cx="1587" cy="46038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07" name="Line 7"/>
          <p:cNvSpPr>
            <a:spLocks noChangeAspect="1" noChangeShapeType="1"/>
          </p:cNvSpPr>
          <p:nvPr/>
        </p:nvSpPr>
        <p:spPr bwMode="auto">
          <a:xfrm flipV="1">
            <a:off x="3492500" y="5353050"/>
            <a:ext cx="0" cy="46038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08" name="Line 8"/>
          <p:cNvSpPr>
            <a:spLocks noChangeAspect="1" noChangeShapeType="1"/>
          </p:cNvSpPr>
          <p:nvPr/>
        </p:nvSpPr>
        <p:spPr bwMode="auto">
          <a:xfrm flipV="1">
            <a:off x="4394200" y="5353050"/>
            <a:ext cx="0" cy="46038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09" name="Line 9"/>
          <p:cNvSpPr>
            <a:spLocks noChangeAspect="1" noChangeShapeType="1"/>
          </p:cNvSpPr>
          <p:nvPr/>
        </p:nvSpPr>
        <p:spPr bwMode="auto">
          <a:xfrm flipV="1">
            <a:off x="5295900" y="5353050"/>
            <a:ext cx="0" cy="46038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10" name="Line 10"/>
          <p:cNvSpPr>
            <a:spLocks noChangeAspect="1" noChangeShapeType="1"/>
          </p:cNvSpPr>
          <p:nvPr/>
        </p:nvSpPr>
        <p:spPr bwMode="auto">
          <a:xfrm flipV="1">
            <a:off x="6197600" y="5353050"/>
            <a:ext cx="3175" cy="46038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11" name="Line 11"/>
          <p:cNvSpPr>
            <a:spLocks noChangeAspect="1" noChangeShapeType="1"/>
          </p:cNvSpPr>
          <p:nvPr/>
        </p:nvSpPr>
        <p:spPr bwMode="auto">
          <a:xfrm flipV="1">
            <a:off x="7089775" y="5353050"/>
            <a:ext cx="1588" cy="46038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12" name="Rectangle 12"/>
          <p:cNvSpPr>
            <a:spLocks noChangeAspect="1" noChangeArrowheads="1"/>
          </p:cNvSpPr>
          <p:nvPr/>
        </p:nvSpPr>
        <p:spPr bwMode="auto">
          <a:xfrm>
            <a:off x="2487613" y="5451475"/>
            <a:ext cx="2143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14" name="Rectangle 14"/>
          <p:cNvSpPr>
            <a:spLocks noChangeAspect="1" noChangeArrowheads="1"/>
          </p:cNvSpPr>
          <p:nvPr/>
        </p:nvSpPr>
        <p:spPr bwMode="auto">
          <a:xfrm>
            <a:off x="3378200" y="5451475"/>
            <a:ext cx="22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16" name="Rectangle 16"/>
          <p:cNvSpPr>
            <a:spLocks noChangeAspect="1" noChangeArrowheads="1"/>
          </p:cNvSpPr>
          <p:nvPr/>
        </p:nvSpPr>
        <p:spPr bwMode="auto">
          <a:xfrm>
            <a:off x="4278313" y="5451475"/>
            <a:ext cx="230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18" name="Rectangle 18"/>
          <p:cNvSpPr>
            <a:spLocks noChangeAspect="1" noChangeArrowheads="1"/>
          </p:cNvSpPr>
          <p:nvPr/>
        </p:nvSpPr>
        <p:spPr bwMode="auto">
          <a:xfrm>
            <a:off x="5181600" y="5451475"/>
            <a:ext cx="22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20" name="Rectangle 20"/>
          <p:cNvSpPr>
            <a:spLocks noChangeAspect="1" noChangeArrowheads="1"/>
          </p:cNvSpPr>
          <p:nvPr/>
        </p:nvSpPr>
        <p:spPr bwMode="auto">
          <a:xfrm>
            <a:off x="6084888" y="5451475"/>
            <a:ext cx="2143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22" name="Rectangle 22"/>
          <p:cNvSpPr>
            <a:spLocks noChangeAspect="1" noChangeArrowheads="1"/>
          </p:cNvSpPr>
          <p:nvPr/>
        </p:nvSpPr>
        <p:spPr bwMode="auto">
          <a:xfrm>
            <a:off x="6988175" y="5451475"/>
            <a:ext cx="214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25" name="Line 25"/>
          <p:cNvSpPr>
            <a:spLocks noChangeAspect="1" noChangeShapeType="1"/>
          </p:cNvSpPr>
          <p:nvPr/>
        </p:nvSpPr>
        <p:spPr bwMode="auto">
          <a:xfrm>
            <a:off x="2343150" y="5103813"/>
            <a:ext cx="58738" cy="14287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26" name="Line 26"/>
          <p:cNvSpPr>
            <a:spLocks noChangeAspect="1" noChangeShapeType="1"/>
          </p:cNvSpPr>
          <p:nvPr/>
        </p:nvSpPr>
        <p:spPr bwMode="auto">
          <a:xfrm>
            <a:off x="2343150" y="4249738"/>
            <a:ext cx="58738" cy="1587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27" name="Line 27"/>
          <p:cNvSpPr>
            <a:spLocks noChangeAspect="1" noChangeShapeType="1"/>
          </p:cNvSpPr>
          <p:nvPr/>
        </p:nvSpPr>
        <p:spPr bwMode="auto">
          <a:xfrm>
            <a:off x="2343150" y="3379788"/>
            <a:ext cx="58738" cy="1587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28" name="Line 28"/>
          <p:cNvSpPr>
            <a:spLocks noChangeAspect="1" noChangeShapeType="1"/>
          </p:cNvSpPr>
          <p:nvPr/>
        </p:nvSpPr>
        <p:spPr bwMode="auto">
          <a:xfrm>
            <a:off x="2343150" y="2524125"/>
            <a:ext cx="58738" cy="1588"/>
          </a:xfrm>
          <a:prstGeom prst="line">
            <a:avLst/>
          </a:prstGeom>
          <a:noFill/>
          <a:ln w="1111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29" name="Rectangle 29"/>
          <p:cNvSpPr>
            <a:spLocks noChangeAspect="1" noChangeArrowheads="1"/>
          </p:cNvSpPr>
          <p:nvPr/>
        </p:nvSpPr>
        <p:spPr bwMode="auto">
          <a:xfrm>
            <a:off x="2041525" y="5118100"/>
            <a:ext cx="2301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31" name="Rectangle 31"/>
          <p:cNvSpPr>
            <a:spLocks noChangeAspect="1" noChangeArrowheads="1"/>
          </p:cNvSpPr>
          <p:nvPr/>
        </p:nvSpPr>
        <p:spPr bwMode="auto">
          <a:xfrm>
            <a:off x="2041525" y="4220878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33" name="Rectangle 33"/>
          <p:cNvSpPr>
            <a:spLocks noChangeAspect="1" noChangeArrowheads="1"/>
          </p:cNvSpPr>
          <p:nvPr/>
        </p:nvSpPr>
        <p:spPr bwMode="auto">
          <a:xfrm>
            <a:off x="2041525" y="3394075"/>
            <a:ext cx="2301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35" name="Rectangle 35"/>
          <p:cNvSpPr>
            <a:spLocks noChangeAspect="1" noChangeArrowheads="1"/>
          </p:cNvSpPr>
          <p:nvPr/>
        </p:nvSpPr>
        <p:spPr bwMode="auto">
          <a:xfrm>
            <a:off x="2041525" y="2524125"/>
            <a:ext cx="2301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37" name="Rectangle 37"/>
          <p:cNvSpPr>
            <a:spLocks noChangeAspect="1" noChangeArrowheads="1"/>
          </p:cNvSpPr>
          <p:nvPr/>
        </p:nvSpPr>
        <p:spPr bwMode="auto">
          <a:xfrm>
            <a:off x="2214563" y="2492375"/>
            <a:ext cx="984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3" name="Oval 43"/>
          <p:cNvSpPr>
            <a:spLocks noChangeAspect="1" noChangeArrowheads="1"/>
          </p:cNvSpPr>
          <p:nvPr/>
        </p:nvSpPr>
        <p:spPr bwMode="auto">
          <a:xfrm>
            <a:off x="4761805" y="3425825"/>
            <a:ext cx="71437" cy="77788"/>
          </a:xfrm>
          <a:prstGeom prst="ellipse">
            <a:avLst/>
          </a:prstGeom>
          <a:solidFill>
            <a:schemeClr val="accent3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5" name="Oval 45"/>
          <p:cNvSpPr>
            <a:spLocks noChangeAspect="1" noChangeArrowheads="1"/>
          </p:cNvSpPr>
          <p:nvPr/>
        </p:nvSpPr>
        <p:spPr bwMode="auto">
          <a:xfrm>
            <a:off x="2557463" y="5072063"/>
            <a:ext cx="71437" cy="77787"/>
          </a:xfrm>
          <a:prstGeom prst="ellipse">
            <a:avLst/>
          </a:prstGeom>
          <a:solidFill>
            <a:srgbClr val="FFFFFF"/>
          </a:solidFill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7" name="Rectangle 47"/>
          <p:cNvSpPr>
            <a:spLocks noChangeAspect="1" noChangeArrowheads="1"/>
          </p:cNvSpPr>
          <p:nvPr/>
        </p:nvSpPr>
        <p:spPr bwMode="auto">
          <a:xfrm>
            <a:off x="5424488" y="2089150"/>
            <a:ext cx="1003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49" name="Rectangle 49"/>
          <p:cNvSpPr>
            <a:spLocks noChangeAspect="1" noChangeArrowheads="1"/>
          </p:cNvSpPr>
          <p:nvPr/>
        </p:nvSpPr>
        <p:spPr bwMode="auto">
          <a:xfrm>
            <a:off x="2601913" y="4856163"/>
            <a:ext cx="687387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51" name="Rectangle 51"/>
          <p:cNvSpPr>
            <a:spLocks noChangeAspect="1" noChangeArrowheads="1"/>
          </p:cNvSpPr>
          <p:nvPr/>
        </p:nvSpPr>
        <p:spPr bwMode="auto">
          <a:xfrm>
            <a:off x="2873375" y="4110038"/>
            <a:ext cx="746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53" name="Rectangle 53"/>
          <p:cNvSpPr>
            <a:spLocks noChangeAspect="1" noChangeArrowheads="1"/>
          </p:cNvSpPr>
          <p:nvPr/>
        </p:nvSpPr>
        <p:spPr bwMode="auto">
          <a:xfrm>
            <a:off x="5067300" y="4156075"/>
            <a:ext cx="787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55" name="Rectangle 55"/>
          <p:cNvSpPr>
            <a:spLocks noChangeAspect="1" noChangeArrowheads="1"/>
          </p:cNvSpPr>
          <p:nvPr/>
        </p:nvSpPr>
        <p:spPr bwMode="auto">
          <a:xfrm>
            <a:off x="5024438" y="3876675"/>
            <a:ext cx="8588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56" name="Rectangle 56"/>
          <p:cNvSpPr>
            <a:spLocks noChangeAspect="1" noChangeArrowheads="1"/>
          </p:cNvSpPr>
          <p:nvPr/>
        </p:nvSpPr>
        <p:spPr bwMode="auto">
          <a:xfrm>
            <a:off x="4174430" y="3927475"/>
            <a:ext cx="10387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ru-RU" sz="1400" dirty="0" err="1">
                <a:latin typeface="+mn-lt"/>
              </a:rPr>
              <a:t>Памидронат</a:t>
            </a:r>
            <a:endParaRPr lang="en-GB" sz="4800" dirty="0">
              <a:latin typeface="+mn-lt"/>
            </a:endParaRPr>
          </a:p>
        </p:txBody>
      </p:sp>
      <p:sp>
        <p:nvSpPr>
          <p:cNvPr id="25657" name="Rectangle 57"/>
          <p:cNvSpPr>
            <a:spLocks noChangeAspect="1" noChangeArrowheads="1"/>
          </p:cNvSpPr>
          <p:nvPr/>
        </p:nvSpPr>
        <p:spPr bwMode="auto">
          <a:xfrm>
            <a:off x="4225132" y="3365953"/>
            <a:ext cx="9461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59" name="Rectangle 59"/>
          <p:cNvSpPr>
            <a:spLocks noChangeAspect="1" noChangeArrowheads="1"/>
          </p:cNvSpPr>
          <p:nvPr/>
        </p:nvSpPr>
        <p:spPr bwMode="auto">
          <a:xfrm>
            <a:off x="5799138" y="3362325"/>
            <a:ext cx="7302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61" name="Rectangle 61"/>
          <p:cNvSpPr>
            <a:spLocks noChangeAspect="1" noChangeArrowheads="1"/>
          </p:cNvSpPr>
          <p:nvPr/>
        </p:nvSpPr>
        <p:spPr bwMode="auto">
          <a:xfrm>
            <a:off x="6500813" y="3006725"/>
            <a:ext cx="8016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63" name="Rectangle 63"/>
          <p:cNvSpPr>
            <a:spLocks noChangeAspect="1" noChangeArrowheads="1"/>
          </p:cNvSpPr>
          <p:nvPr/>
        </p:nvSpPr>
        <p:spPr bwMode="auto">
          <a:xfrm>
            <a:off x="5311775" y="2755900"/>
            <a:ext cx="8159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+mn-lt"/>
            </a:endParaRPr>
          </a:p>
        </p:txBody>
      </p:sp>
      <p:sp>
        <p:nvSpPr>
          <p:cNvPr id="25666" name="Rectangle 68"/>
          <p:cNvSpPr>
            <a:spLocks noChangeArrowheads="1"/>
          </p:cNvSpPr>
          <p:nvPr/>
        </p:nvSpPr>
        <p:spPr bwMode="auto">
          <a:xfrm>
            <a:off x="677617" y="6069013"/>
            <a:ext cx="4581525" cy="6589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da-DK" sz="1000" baseline="30000" dirty="0" smtClean="0">
                <a:latin typeface="+mn-lt"/>
              </a:rPr>
              <a:t>1</a:t>
            </a:r>
            <a:r>
              <a:rPr lang="ru-RU" sz="1000" baseline="30000" dirty="0"/>
              <a:t>¹</a:t>
            </a:r>
            <a:r>
              <a:rPr lang="da-DK" sz="1000" dirty="0" smtClean="0">
                <a:latin typeface="+mn-lt"/>
              </a:rPr>
              <a:t>Green </a:t>
            </a:r>
            <a:r>
              <a:rPr lang="da-DK" sz="1000" dirty="0">
                <a:latin typeface="+mn-lt"/>
              </a:rPr>
              <a:t>J, et al. J Bone Miner Res </a:t>
            </a:r>
            <a:r>
              <a:rPr lang="da-DK" sz="1000" dirty="0" smtClean="0">
                <a:latin typeface="+mn-lt"/>
              </a:rPr>
              <a:t>1994;9:745–751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/>
              <a:t>Адаптировано для Акласта</a:t>
            </a:r>
            <a:r>
              <a:rPr lang="ru-RU" sz="1000" dirty="0"/>
              <a:t>® </a:t>
            </a:r>
            <a:r>
              <a:rPr lang="ru-RU" sz="1000" dirty="0" smtClean="0"/>
              <a:t>( </a:t>
            </a:r>
            <a:r>
              <a:rPr lang="ru-RU" sz="1000" dirty="0" err="1" smtClean="0"/>
              <a:t>золедронат</a:t>
            </a:r>
            <a:r>
              <a:rPr lang="ru-RU" sz="1000" dirty="0" smtClean="0"/>
              <a:t>) </a:t>
            </a:r>
            <a:r>
              <a:rPr lang="ru-RU" sz="1000" dirty="0" err="1" smtClean="0"/>
              <a:t>РЕГ.Номер</a:t>
            </a:r>
            <a:r>
              <a:rPr lang="ru-RU" sz="1000" dirty="0" smtClean="0"/>
              <a:t>  </a:t>
            </a:r>
            <a:r>
              <a:rPr lang="ru-RU" sz="1000" dirty="0"/>
              <a:t>ЛС-002514 </a:t>
            </a:r>
          </a:p>
          <a:p>
            <a:endParaRPr lang="da-DK" sz="1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14" y="504463"/>
            <a:ext cx="7847013" cy="96012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Золедроновая</a:t>
            </a:r>
            <a:r>
              <a:rPr lang="ru-RU" sz="2400" dirty="0" smtClean="0"/>
              <a:t> кислота (</a:t>
            </a:r>
            <a:r>
              <a:rPr lang="ru-RU" sz="2400" dirty="0" err="1" smtClean="0"/>
              <a:t>Акласта</a:t>
            </a:r>
            <a:r>
              <a:rPr lang="ru-RU" sz="2400" b="1" baseline="30000" dirty="0" smtClean="0">
                <a:ln w="0"/>
              </a:rPr>
              <a:t>®)</a:t>
            </a:r>
            <a:r>
              <a:rPr lang="ru-RU" sz="2400" dirty="0" smtClean="0"/>
              <a:t> </a:t>
            </a:r>
            <a:r>
              <a:rPr lang="ru-RU" sz="2400" dirty="0" smtClean="0"/>
              <a:t>обладает наиболее выраженным антирезорбтивным действием среди БФ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7531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15840" y="1508799"/>
            <a:ext cx="7845527" cy="4255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104" y="465209"/>
            <a:ext cx="8060291" cy="951307"/>
          </a:xfrm>
          <a:ln>
            <a:noFill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dirty="0" err="1" smtClean="0">
                <a:ln w="0"/>
              </a:rPr>
              <a:t>Золедроновая</a:t>
            </a:r>
            <a:r>
              <a:rPr lang="ru-RU" sz="2400" dirty="0" smtClean="0">
                <a:ln w="0"/>
              </a:rPr>
              <a:t> кислота </a:t>
            </a:r>
            <a:r>
              <a:rPr kumimoji="0" lang="ru-RU" sz="2400" dirty="0" smtClean="0">
                <a:ln w="0"/>
              </a:rPr>
              <a:t>снижает </a:t>
            </a:r>
            <a:r>
              <a:rPr kumimoji="0" lang="ru-RU" sz="2400" dirty="0">
                <a:ln w="0"/>
              </a:rPr>
              <a:t>риск новых множественных (</a:t>
            </a:r>
            <a:r>
              <a:rPr kumimoji="0" lang="en-US" sz="2400" dirty="0">
                <a:ln w="0"/>
              </a:rPr>
              <a:t>≥2)</a:t>
            </a:r>
            <a:r>
              <a:rPr kumimoji="0" lang="ru-RU" sz="2400" dirty="0">
                <a:ln w="0"/>
              </a:rPr>
              <a:t> переломов </a:t>
            </a:r>
            <a:r>
              <a:rPr kumimoji="0" lang="en-US" sz="2400" dirty="0">
                <a:ln w="0"/>
              </a:rPr>
              <a:t> </a:t>
            </a:r>
            <a:r>
              <a:rPr kumimoji="0" lang="ru-RU" sz="2400" dirty="0">
                <a:ln w="0"/>
              </a:rPr>
              <a:t>позвонков</a:t>
            </a:r>
            <a:endParaRPr kumimoji="0" lang="en-US" sz="2400" dirty="0">
              <a:ln w="0"/>
            </a:endParaRPr>
          </a:p>
        </p:txBody>
      </p:sp>
      <p:sp>
        <p:nvSpPr>
          <p:cNvPr id="84994" name="Line 3"/>
          <p:cNvSpPr>
            <a:spLocks noChangeShapeType="1"/>
          </p:cNvSpPr>
          <p:nvPr/>
        </p:nvSpPr>
        <p:spPr bwMode="auto">
          <a:xfrm flipV="1">
            <a:off x="1449963" y="5483225"/>
            <a:ext cx="1466" cy="635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Line 4"/>
          <p:cNvSpPr>
            <a:spLocks noChangeShapeType="1"/>
          </p:cNvSpPr>
          <p:nvPr/>
        </p:nvSpPr>
        <p:spPr bwMode="auto">
          <a:xfrm flipV="1">
            <a:off x="7846510" y="5483225"/>
            <a:ext cx="1467" cy="635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85455" y="2497139"/>
            <a:ext cx="64508" cy="2986087"/>
            <a:chOff x="873" y="1331"/>
            <a:chExt cx="4304" cy="1881"/>
          </a:xfrm>
        </p:grpSpPr>
        <p:sp>
          <p:nvSpPr>
            <p:cNvPr id="85018" name="Line 6"/>
            <p:cNvSpPr>
              <a:spLocks noChangeShapeType="1"/>
            </p:cNvSpPr>
            <p:nvPr/>
          </p:nvSpPr>
          <p:spPr bwMode="auto">
            <a:xfrm>
              <a:off x="915" y="2579"/>
              <a:ext cx="4262" cy="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019" name="Line 7"/>
            <p:cNvSpPr>
              <a:spLocks noChangeShapeType="1"/>
            </p:cNvSpPr>
            <p:nvPr/>
          </p:nvSpPr>
          <p:spPr bwMode="auto">
            <a:xfrm>
              <a:off x="915" y="1959"/>
              <a:ext cx="4262" cy="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020" name="Line 8"/>
            <p:cNvSpPr>
              <a:spLocks noChangeShapeType="1"/>
            </p:cNvSpPr>
            <p:nvPr/>
          </p:nvSpPr>
          <p:spPr bwMode="auto">
            <a:xfrm>
              <a:off x="915" y="1331"/>
              <a:ext cx="4262" cy="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021" name="Line 9"/>
            <p:cNvSpPr>
              <a:spLocks noChangeShapeType="1"/>
            </p:cNvSpPr>
            <p:nvPr/>
          </p:nvSpPr>
          <p:spPr bwMode="auto">
            <a:xfrm>
              <a:off x="873" y="3210"/>
              <a:ext cx="4304" cy="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997" name="Text Box 10"/>
          <p:cNvSpPr txBox="1">
            <a:spLocks noChangeArrowheads="1"/>
          </p:cNvSpPr>
          <p:nvPr/>
        </p:nvSpPr>
        <p:spPr bwMode="auto">
          <a:xfrm>
            <a:off x="5250067" y="2416246"/>
            <a:ext cx="84670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89%*</a:t>
            </a:r>
            <a:r>
              <a:rPr lang="en-US" sz="1400" dirty="0">
                <a:solidFill>
                  <a:schemeClr val="accent1"/>
                </a:solidFill>
                <a:latin typeface="+mn-lt"/>
              </a:rPr>
              <a:t> 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4695885" y="5216525"/>
            <a:ext cx="2162481" cy="2667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999" name="Rectangle 12"/>
          <p:cNvSpPr>
            <a:spLocks noChangeArrowheads="1"/>
          </p:cNvSpPr>
          <p:nvPr/>
        </p:nvSpPr>
        <p:spPr bwMode="auto">
          <a:xfrm>
            <a:off x="2260710" y="3146425"/>
            <a:ext cx="2162482" cy="2336800"/>
          </a:xfrm>
          <a:prstGeom prst="rect">
            <a:avLst/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85000" name="Rectangle 13"/>
          <p:cNvSpPr>
            <a:spLocks noChangeArrowheads="1"/>
          </p:cNvSpPr>
          <p:nvPr/>
        </p:nvSpPr>
        <p:spPr bwMode="auto">
          <a:xfrm>
            <a:off x="1790969" y="5593475"/>
            <a:ext cx="5463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Множественные </a:t>
            </a:r>
            <a:r>
              <a:rPr lang="en-US" sz="1600" dirty="0">
                <a:latin typeface="+mn-lt"/>
              </a:rPr>
              <a:t>(≥2)</a:t>
            </a:r>
            <a:r>
              <a:rPr lang="ru-RU" sz="1600" dirty="0">
                <a:latin typeface="+mn-lt"/>
              </a:rPr>
              <a:t> новые переломы позвонков к 3 году</a:t>
            </a:r>
            <a:endParaRPr lang="en-US" sz="1600" dirty="0">
              <a:latin typeface="+mn-lt"/>
            </a:endParaRPr>
          </a:p>
        </p:txBody>
      </p:sp>
      <p:sp>
        <p:nvSpPr>
          <p:cNvPr id="85001" name="Text Box 14"/>
          <p:cNvSpPr txBox="1">
            <a:spLocks noChangeArrowheads="1"/>
          </p:cNvSpPr>
          <p:nvPr/>
        </p:nvSpPr>
        <p:spPr bwMode="auto">
          <a:xfrm>
            <a:off x="5440658" y="4721226"/>
            <a:ext cx="593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r>
              <a:rPr lang="en-US" sz="1400" dirty="0">
                <a:latin typeface="+mn-lt"/>
              </a:rPr>
              <a:t>0.2%</a:t>
            </a:r>
            <a:br>
              <a:rPr lang="en-US" sz="1400" dirty="0">
                <a:latin typeface="+mn-lt"/>
              </a:rPr>
            </a:br>
            <a:endParaRPr lang="en-US" sz="1000" dirty="0">
              <a:latin typeface="+mn-lt"/>
            </a:endParaRPr>
          </a:p>
        </p:txBody>
      </p:sp>
      <p:sp>
        <p:nvSpPr>
          <p:cNvPr id="85002" name="Text Box 15"/>
          <p:cNvSpPr txBox="1">
            <a:spLocks noChangeArrowheads="1"/>
          </p:cNvSpPr>
          <p:nvPr/>
        </p:nvSpPr>
        <p:spPr bwMode="auto">
          <a:xfrm>
            <a:off x="3024543" y="2635251"/>
            <a:ext cx="593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r>
              <a:rPr lang="en-US" sz="1400" dirty="0">
                <a:latin typeface="+mn-lt"/>
              </a:rPr>
              <a:t>2.3%</a:t>
            </a:r>
            <a:br>
              <a:rPr lang="en-US" sz="1400" dirty="0">
                <a:latin typeface="+mn-lt"/>
              </a:rPr>
            </a:br>
            <a:endParaRPr lang="en-US" sz="1000" dirty="0">
              <a:latin typeface="+mn-lt"/>
            </a:endParaRPr>
          </a:p>
        </p:txBody>
      </p:sp>
      <p:sp>
        <p:nvSpPr>
          <p:cNvPr id="85003" name="Text Box 16"/>
          <p:cNvSpPr txBox="1">
            <a:spLocks noChangeArrowheads="1"/>
          </p:cNvSpPr>
          <p:nvPr/>
        </p:nvSpPr>
        <p:spPr bwMode="auto">
          <a:xfrm rot="-5400000">
            <a:off x="-1094664" y="3401971"/>
            <a:ext cx="433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algn="ctr"/>
            <a:r>
              <a:rPr lang="en-US" sz="1000" dirty="0">
                <a:latin typeface="+mn-lt"/>
              </a:rPr>
              <a:t>% </a:t>
            </a:r>
            <a:r>
              <a:rPr lang="ru-RU" sz="1000" dirty="0">
                <a:latin typeface="+mn-lt"/>
              </a:rPr>
              <a:t>Пациентов с новыми множественными</a:t>
            </a:r>
            <a:r>
              <a:rPr lang="en-US" sz="1000" dirty="0">
                <a:latin typeface="+mn-lt"/>
              </a:rPr>
              <a:t>(≥2)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smtClean="0">
                <a:latin typeface="+mn-lt"/>
              </a:rPr>
              <a:t>      переломами </a:t>
            </a:r>
            <a:r>
              <a:rPr lang="ru-RU" sz="1000" dirty="0">
                <a:latin typeface="+mn-lt"/>
              </a:rPr>
              <a:t>позвонков</a:t>
            </a:r>
            <a:r>
              <a:rPr lang="en-US" sz="1000" dirty="0">
                <a:latin typeface="+mn-lt"/>
              </a:rPr>
              <a:t> </a:t>
            </a:r>
          </a:p>
        </p:txBody>
      </p:sp>
      <p:sp>
        <p:nvSpPr>
          <p:cNvPr id="85004" name="Rectangle 17"/>
          <p:cNvSpPr>
            <a:spLocks noChangeArrowheads="1"/>
          </p:cNvSpPr>
          <p:nvPr/>
        </p:nvSpPr>
        <p:spPr bwMode="auto">
          <a:xfrm>
            <a:off x="1216893" y="5348288"/>
            <a:ext cx="130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>
                <a:solidFill>
                  <a:srgbClr val="F8F8F8"/>
                </a:solidFill>
                <a:latin typeface="Verdana" charset="0"/>
              </a:rPr>
              <a:t>0</a:t>
            </a:r>
            <a:endParaRPr lang="en-US" sz="1600">
              <a:latin typeface="Verdana" charset="0"/>
            </a:endParaRPr>
          </a:p>
        </p:txBody>
      </p:sp>
      <p:sp>
        <p:nvSpPr>
          <p:cNvPr id="85005" name="Rectangle 18"/>
          <p:cNvSpPr>
            <a:spLocks noChangeArrowheads="1"/>
          </p:cNvSpPr>
          <p:nvPr/>
        </p:nvSpPr>
        <p:spPr bwMode="auto">
          <a:xfrm>
            <a:off x="1216893" y="3365500"/>
            <a:ext cx="130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>
                <a:solidFill>
                  <a:srgbClr val="F8F8F8"/>
                </a:solidFill>
                <a:latin typeface="Verdana" charset="0"/>
              </a:rPr>
              <a:t>2</a:t>
            </a:r>
            <a:endParaRPr lang="en-US" sz="1600">
              <a:latin typeface="Verdana" charset="0"/>
            </a:endParaRPr>
          </a:p>
        </p:txBody>
      </p:sp>
      <p:sp>
        <p:nvSpPr>
          <p:cNvPr id="85006" name="Rectangle 19"/>
          <p:cNvSpPr>
            <a:spLocks noChangeArrowheads="1"/>
          </p:cNvSpPr>
          <p:nvPr/>
        </p:nvSpPr>
        <p:spPr bwMode="auto">
          <a:xfrm>
            <a:off x="1216352" y="4453496"/>
            <a:ext cx="149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600">
                <a:solidFill>
                  <a:srgbClr val="F8F8F8"/>
                </a:solidFill>
                <a:latin typeface="Verdana" charset="0"/>
              </a:rPr>
              <a:t>1</a:t>
            </a:r>
            <a:endParaRPr lang="en-US" sz="1600">
              <a:latin typeface="Verdana" charset="0"/>
            </a:endParaRPr>
          </a:p>
        </p:txBody>
      </p:sp>
      <p:sp>
        <p:nvSpPr>
          <p:cNvPr id="85007" name="Rectangle 20"/>
          <p:cNvSpPr>
            <a:spLocks noChangeArrowheads="1"/>
          </p:cNvSpPr>
          <p:nvPr/>
        </p:nvSpPr>
        <p:spPr bwMode="auto">
          <a:xfrm>
            <a:off x="1216893" y="2371725"/>
            <a:ext cx="1304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>
                <a:solidFill>
                  <a:srgbClr val="F8F8F8"/>
                </a:solidFill>
                <a:latin typeface="Verdana" charset="0"/>
              </a:rPr>
              <a:t>3</a:t>
            </a:r>
            <a:endParaRPr lang="en-US" sz="1600">
              <a:latin typeface="Verdana" charset="0"/>
            </a:endParaRPr>
          </a:p>
        </p:txBody>
      </p:sp>
      <p:sp>
        <p:nvSpPr>
          <p:cNvPr id="85008" name="Line 21"/>
          <p:cNvSpPr>
            <a:spLocks noChangeShapeType="1"/>
          </p:cNvSpPr>
          <p:nvPr/>
        </p:nvSpPr>
        <p:spPr bwMode="auto">
          <a:xfrm>
            <a:off x="1449963" y="5483225"/>
            <a:ext cx="6398014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09" name="Line 22"/>
          <p:cNvSpPr>
            <a:spLocks noChangeShapeType="1"/>
          </p:cNvSpPr>
          <p:nvPr/>
        </p:nvSpPr>
        <p:spPr bwMode="auto">
          <a:xfrm>
            <a:off x="1449963" y="2497138"/>
            <a:ext cx="0" cy="298926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183" name="AutoShape 23"/>
          <p:cNvSpPr>
            <a:spLocks noChangeArrowheads="1"/>
          </p:cNvSpPr>
          <p:nvPr/>
        </p:nvSpPr>
        <p:spPr bwMode="auto">
          <a:xfrm>
            <a:off x="5697224" y="2816225"/>
            <a:ext cx="167134" cy="1908175"/>
          </a:xfrm>
          <a:prstGeom prst="downArrow">
            <a:avLst>
              <a:gd name="adj1" fmla="val 50000"/>
              <a:gd name="adj2" fmla="val 286191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296725" y="1908176"/>
            <a:ext cx="3270793" cy="276225"/>
            <a:chOff x="2077" y="960"/>
            <a:chExt cx="2060" cy="174"/>
          </a:xfrm>
        </p:grpSpPr>
        <p:sp>
          <p:nvSpPr>
            <p:cNvPr id="85014" name="Rectangle 25"/>
            <p:cNvSpPr>
              <a:spLocks noChangeArrowheads="1"/>
            </p:cNvSpPr>
            <p:nvPr/>
          </p:nvSpPr>
          <p:spPr bwMode="auto">
            <a:xfrm>
              <a:off x="3020" y="1011"/>
              <a:ext cx="81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8F8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186" name="Rectangle 26"/>
            <p:cNvSpPr>
              <a:spLocks noChangeArrowheads="1"/>
            </p:cNvSpPr>
            <p:nvPr/>
          </p:nvSpPr>
          <p:spPr bwMode="auto">
            <a:xfrm>
              <a:off x="3136" y="960"/>
              <a:ext cx="1001" cy="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dirty="0" smtClean="0"/>
                <a:t>Акласта</a:t>
              </a:r>
              <a:r>
                <a:rPr lang="ru-RU" baseline="30000" dirty="0" smtClean="0">
                  <a:ln w="0"/>
                </a:rPr>
                <a:t>®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>
                  <a:latin typeface="+mn-lt"/>
                </a:rPr>
                <a:t>5 </a:t>
              </a:r>
              <a:r>
                <a:rPr lang="ru-RU" sz="1800" dirty="0">
                  <a:latin typeface="+mn-lt"/>
                </a:rPr>
                <a:t>мг</a:t>
              </a:r>
              <a:r>
                <a:rPr lang="en-US" sz="1800" dirty="0">
                  <a:latin typeface="+mn-lt"/>
                </a:rPr>
                <a:t> </a:t>
              </a:r>
            </a:p>
          </p:txBody>
        </p:sp>
        <p:sp>
          <p:nvSpPr>
            <p:cNvPr id="85016" name="Rectangle 27"/>
            <p:cNvSpPr>
              <a:spLocks noChangeArrowheads="1"/>
            </p:cNvSpPr>
            <p:nvPr/>
          </p:nvSpPr>
          <p:spPr bwMode="auto">
            <a:xfrm>
              <a:off x="2077" y="1011"/>
              <a:ext cx="78" cy="7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188" name="Rectangle 28"/>
            <p:cNvSpPr>
              <a:spLocks noChangeArrowheads="1"/>
            </p:cNvSpPr>
            <p:nvPr/>
          </p:nvSpPr>
          <p:spPr bwMode="auto">
            <a:xfrm>
              <a:off x="2221" y="960"/>
              <a:ext cx="528" cy="1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600" dirty="0">
                  <a:latin typeface="+mn-lt"/>
                </a:rPr>
                <a:t>Плацебо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85012" name="Text Box 30"/>
          <p:cNvSpPr txBox="1">
            <a:spLocks noChangeArrowheads="1"/>
          </p:cNvSpPr>
          <p:nvPr/>
        </p:nvSpPr>
        <p:spPr bwMode="auto">
          <a:xfrm>
            <a:off x="656478" y="6043810"/>
            <a:ext cx="84036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r>
              <a:rPr lang="en-US" sz="1000" dirty="0">
                <a:latin typeface="+mn-lt"/>
              </a:rPr>
              <a:t>*</a:t>
            </a:r>
            <a:r>
              <a:rPr lang="en-US" sz="1000" i="1" dirty="0">
                <a:latin typeface="+mn-lt"/>
              </a:rPr>
              <a:t>P</a:t>
            </a:r>
            <a:r>
              <a:rPr lang="en-US" sz="1000" dirty="0">
                <a:latin typeface="+mn-lt"/>
              </a:rPr>
              <a:t> = 0.001, relative risk reduction vs placebo (95% confidence interval)</a:t>
            </a:r>
          </a:p>
          <a:p>
            <a:r>
              <a:rPr lang="en-US" sz="1000" dirty="0">
                <a:latin typeface="+mn-lt"/>
              </a:rPr>
              <a:t>Data from Black DM, et al. </a:t>
            </a:r>
            <a:r>
              <a:rPr lang="en-US" sz="1000" i="1" dirty="0">
                <a:latin typeface="+mn-lt"/>
              </a:rPr>
              <a:t>N </a:t>
            </a:r>
            <a:r>
              <a:rPr lang="en-US" sz="1000" i="1" dirty="0" err="1">
                <a:latin typeface="+mn-lt"/>
              </a:rPr>
              <a:t>Engl</a:t>
            </a:r>
            <a:r>
              <a:rPr lang="en-US" sz="1000" i="1" dirty="0">
                <a:latin typeface="+mn-lt"/>
              </a:rPr>
              <a:t> J Med</a:t>
            </a:r>
            <a:r>
              <a:rPr lang="en-US" sz="1000" dirty="0">
                <a:latin typeface="+mn-lt"/>
              </a:rPr>
              <a:t>. 2007;356:1809-1822</a:t>
            </a:r>
            <a:r>
              <a:rPr lang="en-US" sz="1000" dirty="0" smtClean="0">
                <a:latin typeface="+mn-lt"/>
              </a:rPr>
              <a:t>.</a:t>
            </a:r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Рег. номер  </a:t>
            </a:r>
            <a:r>
              <a:rPr lang="ru-RU" sz="1000" dirty="0">
                <a:latin typeface="+mn-lt"/>
              </a:rPr>
              <a:t>ЛС-002514</a:t>
            </a:r>
            <a:endParaRPr lang="en-US" sz="1000" dirty="0">
              <a:latin typeface="+mn-lt"/>
            </a:endParaRPr>
          </a:p>
        </p:txBody>
      </p:sp>
      <p:sp>
        <p:nvSpPr>
          <p:cNvPr id="85013" name="Rectangle 31"/>
          <p:cNvSpPr>
            <a:spLocks noChangeArrowheads="1"/>
          </p:cNvSpPr>
          <p:nvPr/>
        </p:nvSpPr>
        <p:spPr bwMode="auto">
          <a:xfrm>
            <a:off x="7315786" y="2441575"/>
            <a:ext cx="7609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/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xmlns="" val="94900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58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25219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*По сравнению с плацебо. </a:t>
            </a:r>
            <a:r>
              <a:rPr lang="ru-RU" sz="900" dirty="0" err="1">
                <a:latin typeface="Arial" panose="020B0604020202020204" pitchFamily="34" charset="0"/>
                <a:ea typeface="Calibri" panose="020F0502020204030204" pitchFamily="34" charset="0"/>
              </a:rPr>
              <a:t>Блэк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 Д.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., и др. Применение Золедроновой кислоты 1 раз в год для лечения постменопаузального остеопороза.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</a:rPr>
              <a:t>Нац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</a:rPr>
              <a:t>Англ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</a:rPr>
              <a:t>Мед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</a:rPr>
              <a:t>Журнал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; (2007); 356: 1809-1822</a:t>
            </a:r>
          </a:p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**</a:t>
            </a:r>
            <a:r>
              <a:rPr lang="ru-RU" sz="900" dirty="0" err="1">
                <a:latin typeface="Arial" panose="020B0604020202020204" pitchFamily="34" charset="0"/>
                <a:ea typeface="Calibri" panose="020F0502020204030204" pitchFamily="34" charset="0"/>
              </a:rPr>
              <a:t>Внепозвоночные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 переломы: запястий, ребер, костей предплечья, плеча, бедра (исключая переломы пальцев ног, рук, лица и черепа).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1. Инструкция по применению препарата Акласта®. Рег. уд. ЛС-002514.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ru-RU" sz="900" dirty="0" err="1">
                <a:latin typeface="Arial" panose="020B0604020202020204" pitchFamily="34" charset="0"/>
                <a:ea typeface="Calibri" panose="020F0502020204030204" pitchFamily="34" charset="0"/>
              </a:rPr>
              <a:t>Блэк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 Д.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</a:rPr>
              <a:t>., и др. Применение золедроновой кислоты 1 раз в год для лечения постменопаузального остеопороза. Нац. Англ. Мед. Журнал; (2007); 356: 1809-1822.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9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05"/>
          <p:cNvSpPr txBox="1">
            <a:spLocks noChangeArrowheads="1"/>
          </p:cNvSpPr>
          <p:nvPr/>
        </p:nvSpPr>
        <p:spPr bwMode="auto">
          <a:xfrm>
            <a:off x="739784" y="6067186"/>
            <a:ext cx="174919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en-US" sz="750" dirty="0">
                <a:latin typeface="+mn-lt"/>
              </a:rPr>
              <a:t>Lyles KW, et al. </a:t>
            </a:r>
            <a:r>
              <a:rPr kumimoji="0" lang="en-US" sz="750" i="1" dirty="0">
                <a:latin typeface="+mn-lt"/>
              </a:rPr>
              <a:t>N </a:t>
            </a:r>
            <a:r>
              <a:rPr kumimoji="0" lang="en-US" sz="750" i="1" dirty="0" err="1">
                <a:latin typeface="+mn-lt"/>
              </a:rPr>
              <a:t>Engl</a:t>
            </a:r>
            <a:r>
              <a:rPr kumimoji="0" lang="en-US" sz="750" i="1" dirty="0">
                <a:latin typeface="+mn-lt"/>
              </a:rPr>
              <a:t> J Med</a:t>
            </a:r>
            <a:r>
              <a:rPr kumimoji="0" lang="en-US" sz="750" dirty="0">
                <a:latin typeface="+mn-lt"/>
              </a:rPr>
              <a:t>. 2007.</a:t>
            </a:r>
            <a:endParaRPr kumimoji="0" lang="ru-RU" sz="750" dirty="0">
              <a:latin typeface="+mn-lt"/>
            </a:endParaRPr>
          </a:p>
          <a:p>
            <a:r>
              <a:rPr kumimoji="0" lang="en-US" sz="750" dirty="0">
                <a:latin typeface="+mn-lt"/>
              </a:rPr>
              <a:t> </a:t>
            </a:r>
            <a:r>
              <a:rPr kumimoji="0" lang="ru-RU" sz="750" dirty="0">
                <a:latin typeface="+mn-lt"/>
              </a:rPr>
              <a:t>Рег. номер  ЛС-002514</a:t>
            </a:r>
          </a:p>
          <a:p>
            <a:pPr eaLnBrk="1" hangingPunct="1"/>
            <a:endParaRPr kumimoji="0" lang="en-US" sz="750" dirty="0">
              <a:latin typeface="+mn-lt"/>
            </a:endParaRPr>
          </a:p>
        </p:txBody>
      </p:sp>
      <p:grpSp>
        <p:nvGrpSpPr>
          <p:cNvPr id="2" name="Group 311"/>
          <p:cNvGrpSpPr>
            <a:grpSpLocks/>
          </p:cNvGrpSpPr>
          <p:nvPr/>
        </p:nvGrpSpPr>
        <p:grpSpPr bwMode="auto">
          <a:xfrm>
            <a:off x="815002" y="1719241"/>
            <a:ext cx="7151690" cy="3224212"/>
            <a:chOff x="906" y="912"/>
            <a:chExt cx="4505" cy="27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75" y="970"/>
              <a:ext cx="3611" cy="2096"/>
              <a:chOff x="1375" y="970"/>
              <a:chExt cx="3611" cy="2096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375" y="1601"/>
                <a:ext cx="2390" cy="1465"/>
                <a:chOff x="1072" y="1685"/>
                <a:chExt cx="2390" cy="1465"/>
              </a:xfrm>
            </p:grpSpPr>
            <p:sp>
              <p:nvSpPr>
                <p:cNvPr id="64619" name="Line 4"/>
                <p:cNvSpPr>
                  <a:spLocks noChangeShapeType="1"/>
                </p:cNvSpPr>
                <p:nvPr/>
              </p:nvSpPr>
              <p:spPr bwMode="auto">
                <a:xfrm>
                  <a:off x="1072" y="3149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082" y="3137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1" name="Line 6"/>
                <p:cNvSpPr>
                  <a:spLocks noChangeShapeType="1"/>
                </p:cNvSpPr>
                <p:nvPr/>
              </p:nvSpPr>
              <p:spPr bwMode="auto">
                <a:xfrm>
                  <a:off x="1082" y="3137"/>
                  <a:ext cx="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091" y="3125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3" name="Line 8"/>
                <p:cNvSpPr>
                  <a:spLocks noChangeShapeType="1"/>
                </p:cNvSpPr>
                <p:nvPr/>
              </p:nvSpPr>
              <p:spPr bwMode="auto">
                <a:xfrm>
                  <a:off x="1091" y="3125"/>
                  <a:ext cx="2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120" y="311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5" name="Line 10"/>
                <p:cNvSpPr>
                  <a:spLocks noChangeShapeType="1"/>
                </p:cNvSpPr>
                <p:nvPr/>
              </p:nvSpPr>
              <p:spPr bwMode="auto">
                <a:xfrm>
                  <a:off x="1120" y="3116"/>
                  <a:ext cx="1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33" y="3104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7" name="Line 12"/>
                <p:cNvSpPr>
                  <a:spLocks noChangeShapeType="1"/>
                </p:cNvSpPr>
                <p:nvPr/>
              </p:nvSpPr>
              <p:spPr bwMode="auto">
                <a:xfrm>
                  <a:off x="1133" y="3104"/>
                  <a:ext cx="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39" y="3093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29" name="Line 14"/>
                <p:cNvSpPr>
                  <a:spLocks noChangeShapeType="1"/>
                </p:cNvSpPr>
                <p:nvPr/>
              </p:nvSpPr>
              <p:spPr bwMode="auto">
                <a:xfrm>
                  <a:off x="1139" y="3093"/>
                  <a:ext cx="41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180" y="3083"/>
                  <a:ext cx="1" cy="1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1" name="Line 16"/>
                <p:cNvSpPr>
                  <a:spLocks noChangeShapeType="1"/>
                </p:cNvSpPr>
                <p:nvPr/>
              </p:nvSpPr>
              <p:spPr bwMode="auto">
                <a:xfrm>
                  <a:off x="1180" y="3083"/>
                  <a:ext cx="1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193" y="3072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3" name="Line 18"/>
                <p:cNvSpPr>
                  <a:spLocks noChangeShapeType="1"/>
                </p:cNvSpPr>
                <p:nvPr/>
              </p:nvSpPr>
              <p:spPr bwMode="auto">
                <a:xfrm>
                  <a:off x="1193" y="3072"/>
                  <a:ext cx="38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231" y="3060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5" name="Line 20"/>
                <p:cNvSpPr>
                  <a:spLocks noChangeShapeType="1"/>
                </p:cNvSpPr>
                <p:nvPr/>
              </p:nvSpPr>
              <p:spPr bwMode="auto">
                <a:xfrm>
                  <a:off x="1231" y="3060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241" y="3048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7" name="Line 22"/>
                <p:cNvSpPr>
                  <a:spLocks noChangeShapeType="1"/>
                </p:cNvSpPr>
                <p:nvPr/>
              </p:nvSpPr>
              <p:spPr bwMode="auto">
                <a:xfrm>
                  <a:off x="1241" y="3048"/>
                  <a:ext cx="5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295" y="3027"/>
                  <a:ext cx="1" cy="2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39" name="Line 24"/>
                <p:cNvSpPr>
                  <a:spLocks noChangeShapeType="1"/>
                </p:cNvSpPr>
                <p:nvPr/>
              </p:nvSpPr>
              <p:spPr bwMode="auto">
                <a:xfrm>
                  <a:off x="1295" y="3027"/>
                  <a:ext cx="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297" y="3016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1" name="Line 26"/>
                <p:cNvSpPr>
                  <a:spLocks noChangeShapeType="1"/>
                </p:cNvSpPr>
                <p:nvPr/>
              </p:nvSpPr>
              <p:spPr bwMode="auto">
                <a:xfrm>
                  <a:off x="1297" y="3016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301" y="2995"/>
                  <a:ext cx="1" cy="2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3" name="Line 28"/>
                <p:cNvSpPr>
                  <a:spLocks noChangeShapeType="1"/>
                </p:cNvSpPr>
                <p:nvPr/>
              </p:nvSpPr>
              <p:spPr bwMode="auto">
                <a:xfrm>
                  <a:off x="1301" y="2995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318" y="2983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5" name="Line 30"/>
                <p:cNvSpPr>
                  <a:spLocks noChangeShapeType="1"/>
                </p:cNvSpPr>
                <p:nvPr/>
              </p:nvSpPr>
              <p:spPr bwMode="auto">
                <a:xfrm>
                  <a:off x="1318" y="2983"/>
                  <a:ext cx="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324" y="2972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7" name="Line 32"/>
                <p:cNvSpPr>
                  <a:spLocks noChangeShapeType="1"/>
                </p:cNvSpPr>
                <p:nvPr/>
              </p:nvSpPr>
              <p:spPr bwMode="auto">
                <a:xfrm>
                  <a:off x="1324" y="2972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329" y="2962"/>
                  <a:ext cx="1" cy="1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49" name="Line 34"/>
                <p:cNvSpPr>
                  <a:spLocks noChangeShapeType="1"/>
                </p:cNvSpPr>
                <p:nvPr/>
              </p:nvSpPr>
              <p:spPr bwMode="auto">
                <a:xfrm>
                  <a:off x="1329" y="2962"/>
                  <a:ext cx="1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341" y="2950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1" name="Line 36"/>
                <p:cNvSpPr>
                  <a:spLocks noChangeShapeType="1"/>
                </p:cNvSpPr>
                <p:nvPr/>
              </p:nvSpPr>
              <p:spPr bwMode="auto">
                <a:xfrm>
                  <a:off x="1341" y="2950"/>
                  <a:ext cx="8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426" y="2939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3" name="Line 38"/>
                <p:cNvSpPr>
                  <a:spLocks noChangeShapeType="1"/>
                </p:cNvSpPr>
                <p:nvPr/>
              </p:nvSpPr>
              <p:spPr bwMode="auto">
                <a:xfrm>
                  <a:off x="1426" y="2939"/>
                  <a:ext cx="5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485" y="2927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5" name="Line 40"/>
                <p:cNvSpPr>
                  <a:spLocks noChangeShapeType="1"/>
                </p:cNvSpPr>
                <p:nvPr/>
              </p:nvSpPr>
              <p:spPr bwMode="auto">
                <a:xfrm>
                  <a:off x="1485" y="2927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500" y="2916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7" name="Line 42"/>
                <p:cNvSpPr>
                  <a:spLocks noChangeShapeType="1"/>
                </p:cNvSpPr>
                <p:nvPr/>
              </p:nvSpPr>
              <p:spPr bwMode="auto">
                <a:xfrm>
                  <a:off x="1500" y="2916"/>
                  <a:ext cx="2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527" y="2906"/>
                  <a:ext cx="1" cy="1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59" name="Line 44"/>
                <p:cNvSpPr>
                  <a:spLocks noChangeShapeType="1"/>
                </p:cNvSpPr>
                <p:nvPr/>
              </p:nvSpPr>
              <p:spPr bwMode="auto">
                <a:xfrm>
                  <a:off x="1527" y="2906"/>
                  <a:ext cx="8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535" y="2895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1" name="Line 46"/>
                <p:cNvSpPr>
                  <a:spLocks noChangeShapeType="1"/>
                </p:cNvSpPr>
                <p:nvPr/>
              </p:nvSpPr>
              <p:spPr bwMode="auto">
                <a:xfrm>
                  <a:off x="1535" y="2895"/>
                  <a:ext cx="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537" y="2883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3" name="Line 48"/>
                <p:cNvSpPr>
                  <a:spLocks noChangeShapeType="1"/>
                </p:cNvSpPr>
                <p:nvPr/>
              </p:nvSpPr>
              <p:spPr bwMode="auto">
                <a:xfrm>
                  <a:off x="1537" y="2883"/>
                  <a:ext cx="1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556" y="2872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5" name="Line 50"/>
                <p:cNvSpPr>
                  <a:spLocks noChangeShapeType="1"/>
                </p:cNvSpPr>
                <p:nvPr/>
              </p:nvSpPr>
              <p:spPr bwMode="auto">
                <a:xfrm>
                  <a:off x="1556" y="2872"/>
                  <a:ext cx="3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589" y="2862"/>
                  <a:ext cx="1" cy="1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7" name="Line 52"/>
                <p:cNvSpPr>
                  <a:spLocks noChangeShapeType="1"/>
                </p:cNvSpPr>
                <p:nvPr/>
              </p:nvSpPr>
              <p:spPr bwMode="auto">
                <a:xfrm>
                  <a:off x="1589" y="2862"/>
                  <a:ext cx="10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8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691" y="2850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69" name="Line 54"/>
                <p:cNvSpPr>
                  <a:spLocks noChangeShapeType="1"/>
                </p:cNvSpPr>
                <p:nvPr/>
              </p:nvSpPr>
              <p:spPr bwMode="auto">
                <a:xfrm>
                  <a:off x="1691" y="285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0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695" y="2839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1" name="Line 56"/>
                <p:cNvSpPr>
                  <a:spLocks noChangeShapeType="1"/>
                </p:cNvSpPr>
                <p:nvPr/>
              </p:nvSpPr>
              <p:spPr bwMode="auto">
                <a:xfrm>
                  <a:off x="1695" y="2839"/>
                  <a:ext cx="3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2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727" y="2827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3" name="Line 58"/>
                <p:cNvSpPr>
                  <a:spLocks noChangeShapeType="1"/>
                </p:cNvSpPr>
                <p:nvPr/>
              </p:nvSpPr>
              <p:spPr bwMode="auto">
                <a:xfrm>
                  <a:off x="1727" y="2827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731" y="2816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5" name="Line 60"/>
                <p:cNvSpPr>
                  <a:spLocks noChangeShapeType="1"/>
                </p:cNvSpPr>
                <p:nvPr/>
              </p:nvSpPr>
              <p:spPr bwMode="auto">
                <a:xfrm>
                  <a:off x="1731" y="2816"/>
                  <a:ext cx="1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745" y="2806"/>
                  <a:ext cx="1" cy="1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7" name="Line 62"/>
                <p:cNvSpPr>
                  <a:spLocks noChangeShapeType="1"/>
                </p:cNvSpPr>
                <p:nvPr/>
              </p:nvSpPr>
              <p:spPr bwMode="auto">
                <a:xfrm>
                  <a:off x="1745" y="2806"/>
                  <a:ext cx="5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800" y="2783"/>
                  <a:ext cx="1" cy="2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79" name="Line 64"/>
                <p:cNvSpPr>
                  <a:spLocks noChangeShapeType="1"/>
                </p:cNvSpPr>
                <p:nvPr/>
              </p:nvSpPr>
              <p:spPr bwMode="auto">
                <a:xfrm>
                  <a:off x="1800" y="2783"/>
                  <a:ext cx="4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846" y="2771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1" name="Line 66"/>
                <p:cNvSpPr>
                  <a:spLocks noChangeShapeType="1"/>
                </p:cNvSpPr>
                <p:nvPr/>
              </p:nvSpPr>
              <p:spPr bwMode="auto">
                <a:xfrm>
                  <a:off x="1846" y="2771"/>
                  <a:ext cx="1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2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858" y="2760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3" name="Line 68"/>
                <p:cNvSpPr>
                  <a:spLocks noChangeShapeType="1"/>
                </p:cNvSpPr>
                <p:nvPr/>
              </p:nvSpPr>
              <p:spPr bwMode="auto">
                <a:xfrm>
                  <a:off x="1858" y="2760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869" y="2737"/>
                  <a:ext cx="1" cy="2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5" name="Line 70"/>
                <p:cNvSpPr>
                  <a:spLocks noChangeShapeType="1"/>
                </p:cNvSpPr>
                <p:nvPr/>
              </p:nvSpPr>
              <p:spPr bwMode="auto">
                <a:xfrm>
                  <a:off x="1869" y="2737"/>
                  <a:ext cx="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6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871" y="2725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7" name="Line 72"/>
                <p:cNvSpPr>
                  <a:spLocks noChangeShapeType="1"/>
                </p:cNvSpPr>
                <p:nvPr/>
              </p:nvSpPr>
              <p:spPr bwMode="auto">
                <a:xfrm>
                  <a:off x="1871" y="2725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8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881" y="271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89" name="Line 74"/>
                <p:cNvSpPr>
                  <a:spLocks noChangeShapeType="1"/>
                </p:cNvSpPr>
                <p:nvPr/>
              </p:nvSpPr>
              <p:spPr bwMode="auto">
                <a:xfrm>
                  <a:off x="1881" y="2716"/>
                  <a:ext cx="3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0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914" y="2704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1" name="Line 76"/>
                <p:cNvSpPr>
                  <a:spLocks noChangeShapeType="1"/>
                </p:cNvSpPr>
                <p:nvPr/>
              </p:nvSpPr>
              <p:spPr bwMode="auto">
                <a:xfrm>
                  <a:off x="1914" y="2704"/>
                  <a:ext cx="2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2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937" y="2693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3" name="Line 78"/>
                <p:cNvSpPr>
                  <a:spLocks noChangeShapeType="1"/>
                </p:cNvSpPr>
                <p:nvPr/>
              </p:nvSpPr>
              <p:spPr bwMode="auto">
                <a:xfrm>
                  <a:off x="1937" y="2693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4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941" y="2670"/>
                  <a:ext cx="1" cy="2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5" name="Line 80"/>
                <p:cNvSpPr>
                  <a:spLocks noChangeShapeType="1"/>
                </p:cNvSpPr>
                <p:nvPr/>
              </p:nvSpPr>
              <p:spPr bwMode="auto">
                <a:xfrm>
                  <a:off x="1941" y="2670"/>
                  <a:ext cx="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6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948" y="2658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7" name="Line 82"/>
                <p:cNvSpPr>
                  <a:spLocks noChangeShapeType="1"/>
                </p:cNvSpPr>
                <p:nvPr/>
              </p:nvSpPr>
              <p:spPr bwMode="auto">
                <a:xfrm>
                  <a:off x="1948" y="2658"/>
                  <a:ext cx="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8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950" y="2646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699" name="Line 84"/>
                <p:cNvSpPr>
                  <a:spLocks noChangeShapeType="1"/>
                </p:cNvSpPr>
                <p:nvPr/>
              </p:nvSpPr>
              <p:spPr bwMode="auto">
                <a:xfrm>
                  <a:off x="1950" y="2646"/>
                  <a:ext cx="2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0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973" y="2635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1" name="Line 86"/>
                <p:cNvSpPr>
                  <a:spLocks noChangeShapeType="1"/>
                </p:cNvSpPr>
                <p:nvPr/>
              </p:nvSpPr>
              <p:spPr bwMode="auto">
                <a:xfrm>
                  <a:off x="1973" y="2635"/>
                  <a:ext cx="1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2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987" y="2623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3" name="Line 88"/>
                <p:cNvSpPr>
                  <a:spLocks noChangeShapeType="1"/>
                </p:cNvSpPr>
                <p:nvPr/>
              </p:nvSpPr>
              <p:spPr bwMode="auto">
                <a:xfrm>
                  <a:off x="1987" y="2623"/>
                  <a:ext cx="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4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996" y="2614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5" name="Line 90"/>
                <p:cNvSpPr>
                  <a:spLocks noChangeShapeType="1"/>
                </p:cNvSpPr>
                <p:nvPr/>
              </p:nvSpPr>
              <p:spPr bwMode="auto">
                <a:xfrm>
                  <a:off x="1996" y="2614"/>
                  <a:ext cx="3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6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033" y="2600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7" name="Line 92"/>
                <p:cNvSpPr>
                  <a:spLocks noChangeShapeType="1"/>
                </p:cNvSpPr>
                <p:nvPr/>
              </p:nvSpPr>
              <p:spPr bwMode="auto">
                <a:xfrm>
                  <a:off x="2033" y="260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8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037" y="2579"/>
                  <a:ext cx="1" cy="2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09" name="Line 94"/>
                <p:cNvSpPr>
                  <a:spLocks noChangeShapeType="1"/>
                </p:cNvSpPr>
                <p:nvPr/>
              </p:nvSpPr>
              <p:spPr bwMode="auto">
                <a:xfrm>
                  <a:off x="2037" y="2579"/>
                  <a:ext cx="4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0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079" y="2568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1" name="Line 96"/>
                <p:cNvSpPr>
                  <a:spLocks noChangeShapeType="1"/>
                </p:cNvSpPr>
                <p:nvPr/>
              </p:nvSpPr>
              <p:spPr bwMode="auto">
                <a:xfrm>
                  <a:off x="2079" y="2568"/>
                  <a:ext cx="4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2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125" y="2556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3" name="Line 98"/>
                <p:cNvSpPr>
                  <a:spLocks noChangeShapeType="1"/>
                </p:cNvSpPr>
                <p:nvPr/>
              </p:nvSpPr>
              <p:spPr bwMode="auto">
                <a:xfrm>
                  <a:off x="2125" y="2556"/>
                  <a:ext cx="2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4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48" y="2544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5" name="Line 100"/>
                <p:cNvSpPr>
                  <a:spLocks noChangeShapeType="1"/>
                </p:cNvSpPr>
                <p:nvPr/>
              </p:nvSpPr>
              <p:spPr bwMode="auto">
                <a:xfrm>
                  <a:off x="2148" y="2544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6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158" y="2521"/>
                  <a:ext cx="1" cy="2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7" name="Line 102"/>
                <p:cNvSpPr>
                  <a:spLocks noChangeShapeType="1"/>
                </p:cNvSpPr>
                <p:nvPr/>
              </p:nvSpPr>
              <p:spPr bwMode="auto">
                <a:xfrm>
                  <a:off x="2158" y="2521"/>
                  <a:ext cx="2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181" y="2510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19" name="Line 104"/>
                <p:cNvSpPr>
                  <a:spLocks noChangeShapeType="1"/>
                </p:cNvSpPr>
                <p:nvPr/>
              </p:nvSpPr>
              <p:spPr bwMode="auto">
                <a:xfrm>
                  <a:off x="2181" y="2510"/>
                  <a:ext cx="2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210" y="2498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1" name="Line 106"/>
                <p:cNvSpPr>
                  <a:spLocks noChangeShapeType="1"/>
                </p:cNvSpPr>
                <p:nvPr/>
              </p:nvSpPr>
              <p:spPr bwMode="auto">
                <a:xfrm>
                  <a:off x="2210" y="2498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2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227" y="2487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3" name="Line 108"/>
                <p:cNvSpPr>
                  <a:spLocks noChangeShapeType="1"/>
                </p:cNvSpPr>
                <p:nvPr/>
              </p:nvSpPr>
              <p:spPr bwMode="auto">
                <a:xfrm>
                  <a:off x="2227" y="2487"/>
                  <a:ext cx="2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4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252" y="2475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5" name="Line 110"/>
                <p:cNvSpPr>
                  <a:spLocks noChangeShapeType="1"/>
                </p:cNvSpPr>
                <p:nvPr/>
              </p:nvSpPr>
              <p:spPr bwMode="auto">
                <a:xfrm>
                  <a:off x="2252" y="2475"/>
                  <a:ext cx="3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6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288" y="2464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7" name="Line 112"/>
                <p:cNvSpPr>
                  <a:spLocks noChangeShapeType="1"/>
                </p:cNvSpPr>
                <p:nvPr/>
              </p:nvSpPr>
              <p:spPr bwMode="auto">
                <a:xfrm>
                  <a:off x="2288" y="2464"/>
                  <a:ext cx="4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8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335" y="2452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29" name="Line 114"/>
                <p:cNvSpPr>
                  <a:spLocks noChangeShapeType="1"/>
                </p:cNvSpPr>
                <p:nvPr/>
              </p:nvSpPr>
              <p:spPr bwMode="auto">
                <a:xfrm>
                  <a:off x="2335" y="2452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0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338" y="2439"/>
                  <a:ext cx="1" cy="1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1" name="Line 116"/>
                <p:cNvSpPr>
                  <a:spLocks noChangeShapeType="1"/>
                </p:cNvSpPr>
                <p:nvPr/>
              </p:nvSpPr>
              <p:spPr bwMode="auto">
                <a:xfrm>
                  <a:off x="2338" y="2439"/>
                  <a:ext cx="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2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344" y="2427"/>
                  <a:ext cx="1" cy="12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3" name="Line 118"/>
                <p:cNvSpPr>
                  <a:spLocks noChangeShapeType="1"/>
                </p:cNvSpPr>
                <p:nvPr/>
              </p:nvSpPr>
              <p:spPr bwMode="auto">
                <a:xfrm>
                  <a:off x="2344" y="2427"/>
                  <a:ext cx="14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4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486" y="2416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5" name="Line 120"/>
                <p:cNvSpPr>
                  <a:spLocks noChangeShapeType="1"/>
                </p:cNvSpPr>
                <p:nvPr/>
              </p:nvSpPr>
              <p:spPr bwMode="auto">
                <a:xfrm>
                  <a:off x="2486" y="2416"/>
                  <a:ext cx="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6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492" y="2402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7" name="Line 122"/>
                <p:cNvSpPr>
                  <a:spLocks noChangeShapeType="1"/>
                </p:cNvSpPr>
                <p:nvPr/>
              </p:nvSpPr>
              <p:spPr bwMode="auto">
                <a:xfrm>
                  <a:off x="2492" y="2402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8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509" y="2391"/>
                  <a:ext cx="1" cy="1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39" name="Line 124"/>
                <p:cNvSpPr>
                  <a:spLocks noChangeShapeType="1"/>
                </p:cNvSpPr>
                <p:nvPr/>
              </p:nvSpPr>
              <p:spPr bwMode="auto">
                <a:xfrm>
                  <a:off x="2509" y="2391"/>
                  <a:ext cx="2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0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533" y="2377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1" name="Line 126"/>
                <p:cNvSpPr>
                  <a:spLocks noChangeShapeType="1"/>
                </p:cNvSpPr>
                <p:nvPr/>
              </p:nvSpPr>
              <p:spPr bwMode="auto">
                <a:xfrm>
                  <a:off x="2533" y="2377"/>
                  <a:ext cx="2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2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556" y="2352"/>
                  <a:ext cx="1" cy="2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3" name="Line 128"/>
                <p:cNvSpPr>
                  <a:spLocks noChangeShapeType="1"/>
                </p:cNvSpPr>
                <p:nvPr/>
              </p:nvSpPr>
              <p:spPr bwMode="auto">
                <a:xfrm>
                  <a:off x="2556" y="2352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4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571" y="2339"/>
                  <a:ext cx="1" cy="1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5" name="Line 130"/>
                <p:cNvSpPr>
                  <a:spLocks noChangeShapeType="1"/>
                </p:cNvSpPr>
                <p:nvPr/>
              </p:nvSpPr>
              <p:spPr bwMode="auto">
                <a:xfrm>
                  <a:off x="2571" y="2339"/>
                  <a:ext cx="40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6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611" y="2325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7" name="Line 132"/>
                <p:cNvSpPr>
                  <a:spLocks noChangeShapeType="1"/>
                </p:cNvSpPr>
                <p:nvPr/>
              </p:nvSpPr>
              <p:spPr bwMode="auto">
                <a:xfrm>
                  <a:off x="2611" y="2325"/>
                  <a:ext cx="1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625" y="2312"/>
                  <a:ext cx="1" cy="1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49" name="Line 134"/>
                <p:cNvSpPr>
                  <a:spLocks noChangeShapeType="1"/>
                </p:cNvSpPr>
                <p:nvPr/>
              </p:nvSpPr>
              <p:spPr bwMode="auto">
                <a:xfrm>
                  <a:off x="2625" y="2312"/>
                  <a:ext cx="1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644" y="2298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1" name="Line 136"/>
                <p:cNvSpPr>
                  <a:spLocks noChangeShapeType="1"/>
                </p:cNvSpPr>
                <p:nvPr/>
              </p:nvSpPr>
              <p:spPr bwMode="auto">
                <a:xfrm>
                  <a:off x="2644" y="2298"/>
                  <a:ext cx="48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2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692" y="2285"/>
                  <a:ext cx="1" cy="1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3" name="Line 138"/>
                <p:cNvSpPr>
                  <a:spLocks noChangeShapeType="1"/>
                </p:cNvSpPr>
                <p:nvPr/>
              </p:nvSpPr>
              <p:spPr bwMode="auto">
                <a:xfrm>
                  <a:off x="2692" y="2285"/>
                  <a:ext cx="1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4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711" y="2271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5" name="Line 140"/>
                <p:cNvSpPr>
                  <a:spLocks noChangeShapeType="1"/>
                </p:cNvSpPr>
                <p:nvPr/>
              </p:nvSpPr>
              <p:spPr bwMode="auto">
                <a:xfrm>
                  <a:off x="2711" y="2271"/>
                  <a:ext cx="1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727" y="2244"/>
                  <a:ext cx="1" cy="2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7" name="Line 142"/>
                <p:cNvSpPr>
                  <a:spLocks noChangeShapeType="1"/>
                </p:cNvSpPr>
                <p:nvPr/>
              </p:nvSpPr>
              <p:spPr bwMode="auto">
                <a:xfrm>
                  <a:off x="2727" y="2244"/>
                  <a:ext cx="2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8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752" y="2231"/>
                  <a:ext cx="1" cy="1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59" name="Line 144"/>
                <p:cNvSpPr>
                  <a:spLocks noChangeShapeType="1"/>
                </p:cNvSpPr>
                <p:nvPr/>
              </p:nvSpPr>
              <p:spPr bwMode="auto">
                <a:xfrm>
                  <a:off x="2752" y="2231"/>
                  <a:ext cx="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0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761" y="221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1" name="Line 146"/>
                <p:cNvSpPr>
                  <a:spLocks noChangeShapeType="1"/>
                </p:cNvSpPr>
                <p:nvPr/>
              </p:nvSpPr>
              <p:spPr bwMode="auto">
                <a:xfrm>
                  <a:off x="2761" y="2216"/>
                  <a:ext cx="18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2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779" y="2202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3" name="Line 148"/>
                <p:cNvSpPr>
                  <a:spLocks noChangeShapeType="1"/>
                </p:cNvSpPr>
                <p:nvPr/>
              </p:nvSpPr>
              <p:spPr bwMode="auto">
                <a:xfrm>
                  <a:off x="2779" y="2202"/>
                  <a:ext cx="51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30" y="2189"/>
                  <a:ext cx="1" cy="1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5" name="Line 150"/>
                <p:cNvSpPr>
                  <a:spLocks noChangeShapeType="1"/>
                </p:cNvSpPr>
                <p:nvPr/>
              </p:nvSpPr>
              <p:spPr bwMode="auto">
                <a:xfrm>
                  <a:off x="2830" y="2189"/>
                  <a:ext cx="2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53" y="2173"/>
                  <a:ext cx="1" cy="1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7" name="Line 152"/>
                <p:cNvSpPr>
                  <a:spLocks noChangeShapeType="1"/>
                </p:cNvSpPr>
                <p:nvPr/>
              </p:nvSpPr>
              <p:spPr bwMode="auto">
                <a:xfrm>
                  <a:off x="2853" y="2173"/>
                  <a:ext cx="2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882" y="2160"/>
                  <a:ext cx="1" cy="13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69" name="Line 154"/>
                <p:cNvSpPr>
                  <a:spLocks noChangeShapeType="1"/>
                </p:cNvSpPr>
                <p:nvPr/>
              </p:nvSpPr>
              <p:spPr bwMode="auto">
                <a:xfrm>
                  <a:off x="2882" y="2160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0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86" y="2144"/>
                  <a:ext cx="1" cy="1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1" name="Line 156"/>
                <p:cNvSpPr>
                  <a:spLocks noChangeShapeType="1"/>
                </p:cNvSpPr>
                <p:nvPr/>
              </p:nvSpPr>
              <p:spPr bwMode="auto">
                <a:xfrm>
                  <a:off x="2886" y="2144"/>
                  <a:ext cx="6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2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950" y="2129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3" name="Line 158"/>
                <p:cNvSpPr>
                  <a:spLocks noChangeShapeType="1"/>
                </p:cNvSpPr>
                <p:nvPr/>
              </p:nvSpPr>
              <p:spPr bwMode="auto">
                <a:xfrm>
                  <a:off x="2950" y="2129"/>
                  <a:ext cx="5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4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955" y="2115"/>
                  <a:ext cx="1" cy="14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5" name="Line 160"/>
                <p:cNvSpPr>
                  <a:spLocks noChangeShapeType="1"/>
                </p:cNvSpPr>
                <p:nvPr/>
              </p:nvSpPr>
              <p:spPr bwMode="auto">
                <a:xfrm>
                  <a:off x="2955" y="2115"/>
                  <a:ext cx="2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6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978" y="2100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7" name="Line 162"/>
                <p:cNvSpPr>
                  <a:spLocks noChangeShapeType="1"/>
                </p:cNvSpPr>
                <p:nvPr/>
              </p:nvSpPr>
              <p:spPr bwMode="auto">
                <a:xfrm>
                  <a:off x="2978" y="2100"/>
                  <a:ext cx="4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021" y="2069"/>
                  <a:ext cx="1" cy="3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79" name="Line 164"/>
                <p:cNvSpPr>
                  <a:spLocks noChangeShapeType="1"/>
                </p:cNvSpPr>
                <p:nvPr/>
              </p:nvSpPr>
              <p:spPr bwMode="auto">
                <a:xfrm>
                  <a:off x="3021" y="2069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0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038" y="2054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1" name="Line 166"/>
                <p:cNvSpPr>
                  <a:spLocks noChangeShapeType="1"/>
                </p:cNvSpPr>
                <p:nvPr/>
              </p:nvSpPr>
              <p:spPr bwMode="auto">
                <a:xfrm>
                  <a:off x="3038" y="2054"/>
                  <a:ext cx="3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2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3071" y="2039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3" name="Line 168"/>
                <p:cNvSpPr>
                  <a:spLocks noChangeShapeType="1"/>
                </p:cNvSpPr>
                <p:nvPr/>
              </p:nvSpPr>
              <p:spPr bwMode="auto">
                <a:xfrm>
                  <a:off x="3071" y="2039"/>
                  <a:ext cx="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4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3073" y="2021"/>
                  <a:ext cx="1" cy="18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5" name="Line 170"/>
                <p:cNvSpPr>
                  <a:spLocks noChangeShapeType="1"/>
                </p:cNvSpPr>
                <p:nvPr/>
              </p:nvSpPr>
              <p:spPr bwMode="auto">
                <a:xfrm>
                  <a:off x="3073" y="2021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6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076" y="20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7" name="Line 172"/>
                <p:cNvSpPr>
                  <a:spLocks noChangeShapeType="1"/>
                </p:cNvSpPr>
                <p:nvPr/>
              </p:nvSpPr>
              <p:spPr bwMode="auto">
                <a:xfrm>
                  <a:off x="3076" y="2006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8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080" y="1990"/>
                  <a:ext cx="1" cy="1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89" name="Line 174"/>
                <p:cNvSpPr>
                  <a:spLocks noChangeShapeType="1"/>
                </p:cNvSpPr>
                <p:nvPr/>
              </p:nvSpPr>
              <p:spPr bwMode="auto">
                <a:xfrm>
                  <a:off x="3080" y="1990"/>
                  <a:ext cx="1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0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096" y="1975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1" name="Line 176"/>
                <p:cNvSpPr>
                  <a:spLocks noChangeShapeType="1"/>
                </p:cNvSpPr>
                <p:nvPr/>
              </p:nvSpPr>
              <p:spPr bwMode="auto">
                <a:xfrm>
                  <a:off x="3096" y="1975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2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3107" y="1958"/>
                  <a:ext cx="1" cy="1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3" name="Line 178"/>
                <p:cNvSpPr>
                  <a:spLocks noChangeShapeType="1"/>
                </p:cNvSpPr>
                <p:nvPr/>
              </p:nvSpPr>
              <p:spPr bwMode="auto">
                <a:xfrm>
                  <a:off x="3107" y="1958"/>
                  <a:ext cx="10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4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3117" y="1942"/>
                  <a:ext cx="1" cy="1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5" name="Line 180"/>
                <p:cNvSpPr>
                  <a:spLocks noChangeShapeType="1"/>
                </p:cNvSpPr>
                <p:nvPr/>
              </p:nvSpPr>
              <p:spPr bwMode="auto">
                <a:xfrm>
                  <a:off x="3117" y="1942"/>
                  <a:ext cx="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6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3123" y="1925"/>
                  <a:ext cx="1" cy="1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7" name="Line 182"/>
                <p:cNvSpPr>
                  <a:spLocks noChangeShapeType="1"/>
                </p:cNvSpPr>
                <p:nvPr/>
              </p:nvSpPr>
              <p:spPr bwMode="auto">
                <a:xfrm>
                  <a:off x="3123" y="1925"/>
                  <a:ext cx="32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8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155" y="1908"/>
                  <a:ext cx="1" cy="17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799" name="Line 184"/>
                <p:cNvSpPr>
                  <a:spLocks noChangeShapeType="1"/>
                </p:cNvSpPr>
                <p:nvPr/>
              </p:nvSpPr>
              <p:spPr bwMode="auto">
                <a:xfrm>
                  <a:off x="3155" y="1908"/>
                  <a:ext cx="8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0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3163" y="1892"/>
                  <a:ext cx="1" cy="1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1" name="Line 186"/>
                <p:cNvSpPr>
                  <a:spLocks noChangeShapeType="1"/>
                </p:cNvSpPr>
                <p:nvPr/>
              </p:nvSpPr>
              <p:spPr bwMode="auto">
                <a:xfrm>
                  <a:off x="3163" y="1892"/>
                  <a:ext cx="11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2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174" y="1875"/>
                  <a:ext cx="1" cy="1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3" name="Line 188"/>
                <p:cNvSpPr>
                  <a:spLocks noChangeShapeType="1"/>
                </p:cNvSpPr>
                <p:nvPr/>
              </p:nvSpPr>
              <p:spPr bwMode="auto">
                <a:xfrm>
                  <a:off x="3174" y="1875"/>
                  <a:ext cx="9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4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267" y="1858"/>
                  <a:ext cx="1" cy="1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5" name="Line 190"/>
                <p:cNvSpPr>
                  <a:spLocks noChangeShapeType="1"/>
                </p:cNvSpPr>
                <p:nvPr/>
              </p:nvSpPr>
              <p:spPr bwMode="auto">
                <a:xfrm>
                  <a:off x="3267" y="1858"/>
                  <a:ext cx="1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6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3284" y="1838"/>
                  <a:ext cx="1" cy="2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7" name="Line 192"/>
                <p:cNvSpPr>
                  <a:spLocks noChangeShapeType="1"/>
                </p:cNvSpPr>
                <p:nvPr/>
              </p:nvSpPr>
              <p:spPr bwMode="auto">
                <a:xfrm>
                  <a:off x="3284" y="1838"/>
                  <a:ext cx="19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8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303" y="1821"/>
                  <a:ext cx="1" cy="1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09" name="Line 194"/>
                <p:cNvSpPr>
                  <a:spLocks noChangeShapeType="1"/>
                </p:cNvSpPr>
                <p:nvPr/>
              </p:nvSpPr>
              <p:spPr bwMode="auto">
                <a:xfrm>
                  <a:off x="3303" y="1821"/>
                  <a:ext cx="4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0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307" y="1802"/>
                  <a:ext cx="1" cy="19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1" name="Line 196"/>
                <p:cNvSpPr>
                  <a:spLocks noChangeShapeType="1"/>
                </p:cNvSpPr>
                <p:nvPr/>
              </p:nvSpPr>
              <p:spPr bwMode="auto">
                <a:xfrm>
                  <a:off x="3307" y="1802"/>
                  <a:ext cx="58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2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3365" y="1783"/>
                  <a:ext cx="1" cy="19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3" name="Line 198"/>
                <p:cNvSpPr>
                  <a:spLocks noChangeShapeType="1"/>
                </p:cNvSpPr>
                <p:nvPr/>
              </p:nvSpPr>
              <p:spPr bwMode="auto">
                <a:xfrm>
                  <a:off x="3365" y="1783"/>
                  <a:ext cx="27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4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3392" y="1763"/>
                  <a:ext cx="1" cy="2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5" name="Line 200"/>
                <p:cNvSpPr>
                  <a:spLocks noChangeShapeType="1"/>
                </p:cNvSpPr>
                <p:nvPr/>
              </p:nvSpPr>
              <p:spPr bwMode="auto">
                <a:xfrm>
                  <a:off x="3392" y="1763"/>
                  <a:ext cx="3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6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395" y="1725"/>
                  <a:ext cx="1" cy="38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7" name="Line 202"/>
                <p:cNvSpPr>
                  <a:spLocks noChangeShapeType="1"/>
                </p:cNvSpPr>
                <p:nvPr/>
              </p:nvSpPr>
              <p:spPr bwMode="auto">
                <a:xfrm>
                  <a:off x="3395" y="1725"/>
                  <a:ext cx="66" cy="1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481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461" y="1685"/>
                  <a:ext cx="1" cy="4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</p:grpSp>
          <p:sp>
            <p:nvSpPr>
              <p:cNvPr id="64580" name="Line 204"/>
              <p:cNvSpPr>
                <a:spLocks noChangeShapeType="1"/>
              </p:cNvSpPr>
              <p:nvPr/>
            </p:nvSpPr>
            <p:spPr bwMode="auto">
              <a:xfrm>
                <a:off x="3764" y="1601"/>
                <a:ext cx="19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1" name="Line 205"/>
              <p:cNvSpPr>
                <a:spLocks noChangeShapeType="1"/>
              </p:cNvSpPr>
              <p:nvPr/>
            </p:nvSpPr>
            <p:spPr bwMode="auto">
              <a:xfrm flipV="1">
                <a:off x="3783" y="1579"/>
                <a:ext cx="1" cy="22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2" name="Line 206"/>
              <p:cNvSpPr>
                <a:spLocks noChangeShapeType="1"/>
              </p:cNvSpPr>
              <p:nvPr/>
            </p:nvSpPr>
            <p:spPr bwMode="auto">
              <a:xfrm>
                <a:off x="3783" y="1579"/>
                <a:ext cx="40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3" name="Line 207"/>
              <p:cNvSpPr>
                <a:spLocks noChangeShapeType="1"/>
              </p:cNvSpPr>
              <p:nvPr/>
            </p:nvSpPr>
            <p:spPr bwMode="auto">
              <a:xfrm flipV="1">
                <a:off x="3823" y="1558"/>
                <a:ext cx="1" cy="2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4" name="Line 208"/>
              <p:cNvSpPr>
                <a:spLocks noChangeShapeType="1"/>
              </p:cNvSpPr>
              <p:nvPr/>
            </p:nvSpPr>
            <p:spPr bwMode="auto">
              <a:xfrm>
                <a:off x="3823" y="1558"/>
                <a:ext cx="6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5" name="Line 209"/>
              <p:cNvSpPr>
                <a:spLocks noChangeShapeType="1"/>
              </p:cNvSpPr>
              <p:nvPr/>
            </p:nvSpPr>
            <p:spPr bwMode="auto">
              <a:xfrm flipV="1">
                <a:off x="3829" y="1535"/>
                <a:ext cx="1" cy="23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6" name="Line 210"/>
              <p:cNvSpPr>
                <a:spLocks noChangeShapeType="1"/>
              </p:cNvSpPr>
              <p:nvPr/>
            </p:nvSpPr>
            <p:spPr bwMode="auto">
              <a:xfrm>
                <a:off x="3829" y="1535"/>
                <a:ext cx="112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7" name="Line 211"/>
              <p:cNvSpPr>
                <a:spLocks noChangeShapeType="1"/>
              </p:cNvSpPr>
              <p:nvPr/>
            </p:nvSpPr>
            <p:spPr bwMode="auto">
              <a:xfrm flipV="1">
                <a:off x="3941" y="1512"/>
                <a:ext cx="1" cy="23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8" name="Line 212"/>
              <p:cNvSpPr>
                <a:spLocks noChangeShapeType="1"/>
              </p:cNvSpPr>
              <p:nvPr/>
            </p:nvSpPr>
            <p:spPr bwMode="auto">
              <a:xfrm>
                <a:off x="3941" y="1512"/>
                <a:ext cx="13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89" name="Line 213"/>
              <p:cNvSpPr>
                <a:spLocks noChangeShapeType="1"/>
              </p:cNvSpPr>
              <p:nvPr/>
            </p:nvSpPr>
            <p:spPr bwMode="auto">
              <a:xfrm flipV="1">
                <a:off x="3954" y="1489"/>
                <a:ext cx="1" cy="23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0" name="Line 214"/>
              <p:cNvSpPr>
                <a:spLocks noChangeShapeType="1"/>
              </p:cNvSpPr>
              <p:nvPr/>
            </p:nvSpPr>
            <p:spPr bwMode="auto">
              <a:xfrm>
                <a:off x="3954" y="1489"/>
                <a:ext cx="37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1" name="Line 215"/>
              <p:cNvSpPr>
                <a:spLocks noChangeShapeType="1"/>
              </p:cNvSpPr>
              <p:nvPr/>
            </p:nvSpPr>
            <p:spPr bwMode="auto">
              <a:xfrm flipV="1">
                <a:off x="3991" y="1464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2" name="Line 216"/>
              <p:cNvSpPr>
                <a:spLocks noChangeShapeType="1"/>
              </p:cNvSpPr>
              <p:nvPr/>
            </p:nvSpPr>
            <p:spPr bwMode="auto">
              <a:xfrm>
                <a:off x="3991" y="1464"/>
                <a:ext cx="50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3" name="Line 217"/>
              <p:cNvSpPr>
                <a:spLocks noChangeShapeType="1"/>
              </p:cNvSpPr>
              <p:nvPr/>
            </p:nvSpPr>
            <p:spPr bwMode="auto">
              <a:xfrm flipV="1">
                <a:off x="4041" y="1439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4" name="Line 218"/>
              <p:cNvSpPr>
                <a:spLocks noChangeShapeType="1"/>
              </p:cNvSpPr>
              <p:nvPr/>
            </p:nvSpPr>
            <p:spPr bwMode="auto">
              <a:xfrm>
                <a:off x="4041" y="1439"/>
                <a:ext cx="9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5" name="Line 219"/>
              <p:cNvSpPr>
                <a:spLocks noChangeShapeType="1"/>
              </p:cNvSpPr>
              <p:nvPr/>
            </p:nvSpPr>
            <p:spPr bwMode="auto">
              <a:xfrm flipV="1">
                <a:off x="4050" y="1414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6" name="Line 220"/>
              <p:cNvSpPr>
                <a:spLocks noChangeShapeType="1"/>
              </p:cNvSpPr>
              <p:nvPr/>
            </p:nvSpPr>
            <p:spPr bwMode="auto">
              <a:xfrm>
                <a:off x="4050" y="1414"/>
                <a:ext cx="69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7" name="Line 221"/>
              <p:cNvSpPr>
                <a:spLocks noChangeShapeType="1"/>
              </p:cNvSpPr>
              <p:nvPr/>
            </p:nvSpPr>
            <p:spPr bwMode="auto">
              <a:xfrm flipV="1">
                <a:off x="4119" y="1387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8" name="Line 222"/>
              <p:cNvSpPr>
                <a:spLocks noChangeShapeType="1"/>
              </p:cNvSpPr>
              <p:nvPr/>
            </p:nvSpPr>
            <p:spPr bwMode="auto">
              <a:xfrm>
                <a:off x="4119" y="1387"/>
                <a:ext cx="29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99" name="Line 223"/>
              <p:cNvSpPr>
                <a:spLocks noChangeShapeType="1"/>
              </p:cNvSpPr>
              <p:nvPr/>
            </p:nvSpPr>
            <p:spPr bwMode="auto">
              <a:xfrm flipV="1">
                <a:off x="4148" y="1360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0" name="Line 224"/>
              <p:cNvSpPr>
                <a:spLocks noChangeShapeType="1"/>
              </p:cNvSpPr>
              <p:nvPr/>
            </p:nvSpPr>
            <p:spPr bwMode="auto">
              <a:xfrm>
                <a:off x="4148" y="1360"/>
                <a:ext cx="4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1" name="Line 225"/>
              <p:cNvSpPr>
                <a:spLocks noChangeShapeType="1"/>
              </p:cNvSpPr>
              <p:nvPr/>
            </p:nvSpPr>
            <p:spPr bwMode="auto">
              <a:xfrm flipV="1">
                <a:off x="4152" y="1331"/>
                <a:ext cx="1" cy="29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2" name="Line 226"/>
              <p:cNvSpPr>
                <a:spLocks noChangeShapeType="1"/>
              </p:cNvSpPr>
              <p:nvPr/>
            </p:nvSpPr>
            <p:spPr bwMode="auto">
              <a:xfrm>
                <a:off x="4152" y="1331"/>
                <a:ext cx="61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3" name="Line 227"/>
              <p:cNvSpPr>
                <a:spLocks noChangeShapeType="1"/>
              </p:cNvSpPr>
              <p:nvPr/>
            </p:nvSpPr>
            <p:spPr bwMode="auto">
              <a:xfrm flipV="1">
                <a:off x="4213" y="1304"/>
                <a:ext cx="1" cy="27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4" name="Line 228"/>
              <p:cNvSpPr>
                <a:spLocks noChangeShapeType="1"/>
              </p:cNvSpPr>
              <p:nvPr/>
            </p:nvSpPr>
            <p:spPr bwMode="auto">
              <a:xfrm>
                <a:off x="4213" y="1304"/>
                <a:ext cx="256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5" name="Line 229"/>
              <p:cNvSpPr>
                <a:spLocks noChangeShapeType="1"/>
              </p:cNvSpPr>
              <p:nvPr/>
            </p:nvSpPr>
            <p:spPr bwMode="auto">
              <a:xfrm flipV="1">
                <a:off x="4469" y="1266"/>
                <a:ext cx="1" cy="38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6" name="Line 230"/>
              <p:cNvSpPr>
                <a:spLocks noChangeShapeType="1"/>
              </p:cNvSpPr>
              <p:nvPr/>
            </p:nvSpPr>
            <p:spPr bwMode="auto">
              <a:xfrm>
                <a:off x="4469" y="1266"/>
                <a:ext cx="77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7" name="Line 231"/>
              <p:cNvSpPr>
                <a:spLocks noChangeShapeType="1"/>
              </p:cNvSpPr>
              <p:nvPr/>
            </p:nvSpPr>
            <p:spPr bwMode="auto">
              <a:xfrm flipV="1">
                <a:off x="4546" y="1223"/>
                <a:ext cx="1" cy="43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8" name="Line 232"/>
              <p:cNvSpPr>
                <a:spLocks noChangeShapeType="1"/>
              </p:cNvSpPr>
              <p:nvPr/>
            </p:nvSpPr>
            <p:spPr bwMode="auto">
              <a:xfrm>
                <a:off x="4546" y="1223"/>
                <a:ext cx="42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09" name="Line 233"/>
              <p:cNvSpPr>
                <a:spLocks noChangeShapeType="1"/>
              </p:cNvSpPr>
              <p:nvPr/>
            </p:nvSpPr>
            <p:spPr bwMode="auto">
              <a:xfrm flipV="1">
                <a:off x="4588" y="1179"/>
                <a:ext cx="1" cy="44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0" name="Line 234"/>
              <p:cNvSpPr>
                <a:spLocks noChangeShapeType="1"/>
              </p:cNvSpPr>
              <p:nvPr/>
            </p:nvSpPr>
            <p:spPr bwMode="auto">
              <a:xfrm>
                <a:off x="4588" y="1179"/>
                <a:ext cx="29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1" name="Line 235"/>
              <p:cNvSpPr>
                <a:spLocks noChangeShapeType="1"/>
              </p:cNvSpPr>
              <p:nvPr/>
            </p:nvSpPr>
            <p:spPr bwMode="auto">
              <a:xfrm flipV="1">
                <a:off x="4617" y="1135"/>
                <a:ext cx="1" cy="44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2" name="Line 236"/>
              <p:cNvSpPr>
                <a:spLocks noChangeShapeType="1"/>
              </p:cNvSpPr>
              <p:nvPr/>
            </p:nvSpPr>
            <p:spPr bwMode="auto">
              <a:xfrm>
                <a:off x="4617" y="1135"/>
                <a:ext cx="65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3" name="Line 237"/>
              <p:cNvSpPr>
                <a:spLocks noChangeShapeType="1"/>
              </p:cNvSpPr>
              <p:nvPr/>
            </p:nvSpPr>
            <p:spPr bwMode="auto">
              <a:xfrm flipV="1">
                <a:off x="4682" y="1087"/>
                <a:ext cx="1" cy="48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4" name="Line 238"/>
              <p:cNvSpPr>
                <a:spLocks noChangeShapeType="1"/>
              </p:cNvSpPr>
              <p:nvPr/>
            </p:nvSpPr>
            <p:spPr bwMode="auto">
              <a:xfrm>
                <a:off x="4682" y="1087"/>
                <a:ext cx="189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5" name="Line 239"/>
              <p:cNvSpPr>
                <a:spLocks noChangeShapeType="1"/>
              </p:cNvSpPr>
              <p:nvPr/>
            </p:nvSpPr>
            <p:spPr bwMode="auto">
              <a:xfrm flipV="1">
                <a:off x="4871" y="1031"/>
                <a:ext cx="1" cy="56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6" name="Line 240"/>
              <p:cNvSpPr>
                <a:spLocks noChangeShapeType="1"/>
              </p:cNvSpPr>
              <p:nvPr/>
            </p:nvSpPr>
            <p:spPr bwMode="auto">
              <a:xfrm>
                <a:off x="4871" y="1031"/>
                <a:ext cx="34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7" name="Line 241"/>
              <p:cNvSpPr>
                <a:spLocks noChangeShapeType="1"/>
              </p:cNvSpPr>
              <p:nvPr/>
            </p:nvSpPr>
            <p:spPr bwMode="auto">
              <a:xfrm flipV="1">
                <a:off x="4905" y="970"/>
                <a:ext cx="1" cy="6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618" name="Line 242"/>
              <p:cNvSpPr>
                <a:spLocks noChangeShapeType="1"/>
              </p:cNvSpPr>
              <p:nvPr/>
            </p:nvSpPr>
            <p:spPr bwMode="auto">
              <a:xfrm>
                <a:off x="4905" y="970"/>
                <a:ext cx="81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</p:grpSp>
        <p:sp>
          <p:nvSpPr>
            <p:cNvPr id="64519" name="Rectangle 244"/>
            <p:cNvSpPr>
              <a:spLocks noChangeArrowheads="1"/>
            </p:cNvSpPr>
            <p:nvPr/>
          </p:nvSpPr>
          <p:spPr bwMode="auto">
            <a:xfrm>
              <a:off x="2864" y="3446"/>
              <a:ext cx="4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1350" dirty="0"/>
                <a:t>Месяцы</a:t>
              </a:r>
              <a:endParaRPr lang="en-US" sz="1350" dirty="0"/>
            </a:p>
          </p:txBody>
        </p:sp>
        <p:grpSp>
          <p:nvGrpSpPr>
            <p:cNvPr id="5" name="Group 245"/>
            <p:cNvGrpSpPr>
              <a:grpSpLocks/>
            </p:cNvGrpSpPr>
            <p:nvPr/>
          </p:nvGrpSpPr>
          <p:grpSpPr bwMode="auto">
            <a:xfrm>
              <a:off x="1181" y="919"/>
              <a:ext cx="123" cy="2248"/>
              <a:chOff x="869" y="1036"/>
              <a:chExt cx="123" cy="2230"/>
            </a:xfrm>
          </p:grpSpPr>
          <p:sp>
            <p:nvSpPr>
              <p:cNvPr id="64569" name="Rectangle 246"/>
              <p:cNvSpPr>
                <a:spLocks noChangeArrowheads="1"/>
              </p:cNvSpPr>
              <p:nvPr/>
            </p:nvSpPr>
            <p:spPr bwMode="auto">
              <a:xfrm>
                <a:off x="930" y="3112"/>
                <a:ext cx="6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0</a:t>
                </a:r>
              </a:p>
            </p:txBody>
          </p:sp>
          <p:sp>
            <p:nvSpPr>
              <p:cNvPr id="64570" name="Rectangle 247"/>
              <p:cNvSpPr>
                <a:spLocks noChangeArrowheads="1"/>
              </p:cNvSpPr>
              <p:nvPr/>
            </p:nvSpPr>
            <p:spPr bwMode="auto">
              <a:xfrm>
                <a:off x="930" y="2881"/>
                <a:ext cx="6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2</a:t>
                </a:r>
              </a:p>
            </p:txBody>
          </p:sp>
          <p:sp>
            <p:nvSpPr>
              <p:cNvPr id="64571" name="Rectangle 248"/>
              <p:cNvSpPr>
                <a:spLocks noChangeArrowheads="1"/>
              </p:cNvSpPr>
              <p:nvPr/>
            </p:nvSpPr>
            <p:spPr bwMode="auto">
              <a:xfrm>
                <a:off x="930" y="2650"/>
                <a:ext cx="6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4</a:t>
                </a:r>
              </a:p>
            </p:txBody>
          </p:sp>
          <p:sp>
            <p:nvSpPr>
              <p:cNvPr id="64572" name="Rectangle 249"/>
              <p:cNvSpPr>
                <a:spLocks noChangeArrowheads="1"/>
              </p:cNvSpPr>
              <p:nvPr/>
            </p:nvSpPr>
            <p:spPr bwMode="auto">
              <a:xfrm>
                <a:off x="930" y="2420"/>
                <a:ext cx="6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6</a:t>
                </a:r>
              </a:p>
            </p:txBody>
          </p:sp>
          <p:sp>
            <p:nvSpPr>
              <p:cNvPr id="64573" name="Rectangle 250"/>
              <p:cNvSpPr>
                <a:spLocks noChangeArrowheads="1"/>
              </p:cNvSpPr>
              <p:nvPr/>
            </p:nvSpPr>
            <p:spPr bwMode="auto">
              <a:xfrm>
                <a:off x="930" y="2189"/>
                <a:ext cx="6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8</a:t>
                </a:r>
              </a:p>
            </p:txBody>
          </p:sp>
          <p:sp>
            <p:nvSpPr>
              <p:cNvPr id="64574" name="Rectangle 251"/>
              <p:cNvSpPr>
                <a:spLocks noChangeArrowheads="1"/>
              </p:cNvSpPr>
              <p:nvPr/>
            </p:nvSpPr>
            <p:spPr bwMode="auto">
              <a:xfrm>
                <a:off x="869" y="1959"/>
                <a:ext cx="12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10</a:t>
                </a:r>
              </a:p>
            </p:txBody>
          </p:sp>
          <p:sp>
            <p:nvSpPr>
              <p:cNvPr id="64575" name="Rectangle 252"/>
              <p:cNvSpPr>
                <a:spLocks noChangeArrowheads="1"/>
              </p:cNvSpPr>
              <p:nvPr/>
            </p:nvSpPr>
            <p:spPr bwMode="auto">
              <a:xfrm>
                <a:off x="869" y="1728"/>
                <a:ext cx="12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12</a:t>
                </a:r>
              </a:p>
            </p:txBody>
          </p:sp>
          <p:sp>
            <p:nvSpPr>
              <p:cNvPr id="64576" name="Rectangle 253"/>
              <p:cNvSpPr>
                <a:spLocks noChangeArrowheads="1"/>
              </p:cNvSpPr>
              <p:nvPr/>
            </p:nvSpPr>
            <p:spPr bwMode="auto">
              <a:xfrm>
                <a:off x="869" y="1497"/>
                <a:ext cx="12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14</a:t>
                </a:r>
              </a:p>
            </p:txBody>
          </p:sp>
          <p:sp>
            <p:nvSpPr>
              <p:cNvPr id="64577" name="Rectangle 254"/>
              <p:cNvSpPr>
                <a:spLocks noChangeArrowheads="1"/>
              </p:cNvSpPr>
              <p:nvPr/>
            </p:nvSpPr>
            <p:spPr bwMode="auto">
              <a:xfrm>
                <a:off x="869" y="1265"/>
                <a:ext cx="12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16</a:t>
                </a:r>
              </a:p>
            </p:txBody>
          </p:sp>
          <p:sp>
            <p:nvSpPr>
              <p:cNvPr id="64578" name="Rectangle 255"/>
              <p:cNvSpPr>
                <a:spLocks noChangeArrowheads="1"/>
              </p:cNvSpPr>
              <p:nvPr/>
            </p:nvSpPr>
            <p:spPr bwMode="auto">
              <a:xfrm>
                <a:off x="869" y="1036"/>
                <a:ext cx="12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sz="1200">
                    <a:latin typeface="Verdana" charset="0"/>
                  </a:rPr>
                  <a:t>18</a:t>
                </a:r>
              </a:p>
            </p:txBody>
          </p:sp>
        </p:grpSp>
        <p:grpSp>
          <p:nvGrpSpPr>
            <p:cNvPr id="6" name="Group 256"/>
            <p:cNvGrpSpPr>
              <a:grpSpLocks/>
            </p:cNvGrpSpPr>
            <p:nvPr/>
          </p:nvGrpSpPr>
          <p:grpSpPr bwMode="auto">
            <a:xfrm>
              <a:off x="1332" y="978"/>
              <a:ext cx="47" cy="2086"/>
              <a:chOff x="1029" y="1070"/>
              <a:chExt cx="47" cy="2078"/>
            </a:xfrm>
          </p:grpSpPr>
          <p:sp>
            <p:nvSpPr>
              <p:cNvPr id="64559" name="Line 257"/>
              <p:cNvSpPr>
                <a:spLocks noChangeShapeType="1"/>
              </p:cNvSpPr>
              <p:nvPr/>
            </p:nvSpPr>
            <p:spPr bwMode="auto">
              <a:xfrm>
                <a:off x="1029" y="3147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0" name="Line 258"/>
              <p:cNvSpPr>
                <a:spLocks noChangeShapeType="1"/>
              </p:cNvSpPr>
              <p:nvPr/>
            </p:nvSpPr>
            <p:spPr bwMode="auto">
              <a:xfrm>
                <a:off x="1029" y="2916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1" name="Line 259"/>
              <p:cNvSpPr>
                <a:spLocks noChangeShapeType="1"/>
              </p:cNvSpPr>
              <p:nvPr/>
            </p:nvSpPr>
            <p:spPr bwMode="auto">
              <a:xfrm>
                <a:off x="1029" y="2686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2" name="Line 260"/>
              <p:cNvSpPr>
                <a:spLocks noChangeShapeType="1"/>
              </p:cNvSpPr>
              <p:nvPr/>
            </p:nvSpPr>
            <p:spPr bwMode="auto">
              <a:xfrm>
                <a:off x="1029" y="2455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3" name="Line 261"/>
              <p:cNvSpPr>
                <a:spLocks noChangeShapeType="1"/>
              </p:cNvSpPr>
              <p:nvPr/>
            </p:nvSpPr>
            <p:spPr bwMode="auto">
              <a:xfrm>
                <a:off x="1029" y="2224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4" name="Line 262"/>
              <p:cNvSpPr>
                <a:spLocks noChangeShapeType="1"/>
              </p:cNvSpPr>
              <p:nvPr/>
            </p:nvSpPr>
            <p:spPr bwMode="auto">
              <a:xfrm>
                <a:off x="1029" y="1994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5" name="Line 263"/>
              <p:cNvSpPr>
                <a:spLocks noChangeShapeType="1"/>
              </p:cNvSpPr>
              <p:nvPr/>
            </p:nvSpPr>
            <p:spPr bwMode="auto">
              <a:xfrm>
                <a:off x="1029" y="1763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6" name="Line 264"/>
              <p:cNvSpPr>
                <a:spLocks noChangeShapeType="1"/>
              </p:cNvSpPr>
              <p:nvPr/>
            </p:nvSpPr>
            <p:spPr bwMode="auto">
              <a:xfrm>
                <a:off x="1029" y="1532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7" name="Line 265"/>
              <p:cNvSpPr>
                <a:spLocks noChangeShapeType="1"/>
              </p:cNvSpPr>
              <p:nvPr/>
            </p:nvSpPr>
            <p:spPr bwMode="auto">
              <a:xfrm>
                <a:off x="1029" y="1301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68" name="Line 266"/>
              <p:cNvSpPr>
                <a:spLocks noChangeShapeType="1"/>
              </p:cNvSpPr>
              <p:nvPr/>
            </p:nvSpPr>
            <p:spPr bwMode="auto">
              <a:xfrm>
                <a:off x="1029" y="1070"/>
                <a:ext cx="4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</p:grpSp>
        <p:sp>
          <p:nvSpPr>
            <p:cNvPr id="64522" name="Freeform 267"/>
            <p:cNvSpPr>
              <a:spLocks/>
            </p:cNvSpPr>
            <p:nvPr/>
          </p:nvSpPr>
          <p:spPr bwMode="auto">
            <a:xfrm>
              <a:off x="1372" y="1422"/>
              <a:ext cx="3609" cy="1634"/>
            </a:xfrm>
            <a:custGeom>
              <a:avLst/>
              <a:gdLst>
                <a:gd name="T0" fmla="*/ 26 w 3590"/>
                <a:gd name="T1" fmla="*/ 1749 h 1627"/>
                <a:gd name="T2" fmla="*/ 117 w 3590"/>
                <a:gd name="T3" fmla="*/ 1727 h 1627"/>
                <a:gd name="T4" fmla="*/ 140 w 3590"/>
                <a:gd name="T5" fmla="*/ 1706 h 1627"/>
                <a:gd name="T6" fmla="*/ 234 w 3590"/>
                <a:gd name="T7" fmla="*/ 1684 h 1627"/>
                <a:gd name="T8" fmla="*/ 280 w 3590"/>
                <a:gd name="T9" fmla="*/ 1661 h 1627"/>
                <a:gd name="T10" fmla="*/ 361 w 3590"/>
                <a:gd name="T11" fmla="*/ 1638 h 1627"/>
                <a:gd name="T12" fmla="*/ 384 w 3590"/>
                <a:gd name="T13" fmla="*/ 1612 h 1627"/>
                <a:gd name="T14" fmla="*/ 469 w 3590"/>
                <a:gd name="T15" fmla="*/ 1586 h 1627"/>
                <a:gd name="T16" fmla="*/ 491 w 3590"/>
                <a:gd name="T17" fmla="*/ 1560 h 1627"/>
                <a:gd name="T18" fmla="*/ 563 w 3590"/>
                <a:gd name="T19" fmla="*/ 1534 h 1627"/>
                <a:gd name="T20" fmla="*/ 592 w 3590"/>
                <a:gd name="T21" fmla="*/ 1509 h 1627"/>
                <a:gd name="T22" fmla="*/ 635 w 3590"/>
                <a:gd name="T23" fmla="*/ 1487 h 1627"/>
                <a:gd name="T24" fmla="*/ 647 w 3590"/>
                <a:gd name="T25" fmla="*/ 1465 h 1627"/>
                <a:gd name="T26" fmla="*/ 678 w 3590"/>
                <a:gd name="T27" fmla="*/ 1443 h 1627"/>
                <a:gd name="T28" fmla="*/ 708 w 3590"/>
                <a:gd name="T29" fmla="*/ 1421 h 1627"/>
                <a:gd name="T30" fmla="*/ 739 w 3590"/>
                <a:gd name="T31" fmla="*/ 1398 h 1627"/>
                <a:gd name="T32" fmla="*/ 751 w 3590"/>
                <a:gd name="T33" fmla="*/ 1372 h 1627"/>
                <a:gd name="T34" fmla="*/ 758 w 3590"/>
                <a:gd name="T35" fmla="*/ 1346 h 1627"/>
                <a:gd name="T36" fmla="*/ 767 w 3590"/>
                <a:gd name="T37" fmla="*/ 1319 h 1627"/>
                <a:gd name="T38" fmla="*/ 918 w 3590"/>
                <a:gd name="T39" fmla="*/ 1292 h 1627"/>
                <a:gd name="T40" fmla="*/ 956 w 3590"/>
                <a:gd name="T41" fmla="*/ 1268 h 1627"/>
                <a:gd name="T42" fmla="*/ 970 w 3590"/>
                <a:gd name="T43" fmla="*/ 1234 h 1627"/>
                <a:gd name="T44" fmla="*/ 1005 w 3590"/>
                <a:gd name="T45" fmla="*/ 1211 h 1627"/>
                <a:gd name="T46" fmla="*/ 1041 w 3590"/>
                <a:gd name="T47" fmla="*/ 1188 h 1627"/>
                <a:gd name="T48" fmla="*/ 1168 w 3590"/>
                <a:gd name="T49" fmla="*/ 1166 h 1627"/>
                <a:gd name="T50" fmla="*/ 1187 w 3590"/>
                <a:gd name="T51" fmla="*/ 1143 h 1627"/>
                <a:gd name="T52" fmla="*/ 1214 w 3590"/>
                <a:gd name="T53" fmla="*/ 1114 h 1627"/>
                <a:gd name="T54" fmla="*/ 1283 w 3590"/>
                <a:gd name="T55" fmla="*/ 1086 h 1627"/>
                <a:gd name="T56" fmla="*/ 1337 w 3590"/>
                <a:gd name="T57" fmla="*/ 1057 h 1627"/>
                <a:gd name="T58" fmla="*/ 1392 w 3590"/>
                <a:gd name="T59" fmla="*/ 1031 h 1627"/>
                <a:gd name="T60" fmla="*/ 1415 w 3590"/>
                <a:gd name="T61" fmla="*/ 1007 h 1627"/>
                <a:gd name="T62" fmla="*/ 1482 w 3590"/>
                <a:gd name="T63" fmla="*/ 984 h 1627"/>
                <a:gd name="T64" fmla="*/ 1594 w 3590"/>
                <a:gd name="T65" fmla="*/ 959 h 1627"/>
                <a:gd name="T66" fmla="*/ 1702 w 3590"/>
                <a:gd name="T67" fmla="*/ 934 h 1627"/>
                <a:gd name="T68" fmla="*/ 1887 w 3590"/>
                <a:gd name="T69" fmla="*/ 893 h 1627"/>
                <a:gd name="T70" fmla="*/ 2028 w 3590"/>
                <a:gd name="T71" fmla="*/ 856 h 1627"/>
                <a:gd name="T72" fmla="*/ 2234 w 3590"/>
                <a:gd name="T73" fmla="*/ 815 h 1627"/>
                <a:gd name="T74" fmla="*/ 2286 w 3590"/>
                <a:gd name="T75" fmla="*/ 766 h 1627"/>
                <a:gd name="T76" fmla="*/ 2507 w 3590"/>
                <a:gd name="T77" fmla="*/ 731 h 1627"/>
                <a:gd name="T78" fmla="*/ 2638 w 3590"/>
                <a:gd name="T79" fmla="*/ 690 h 1627"/>
                <a:gd name="T80" fmla="*/ 2744 w 3590"/>
                <a:gd name="T81" fmla="*/ 647 h 1627"/>
                <a:gd name="T82" fmla="*/ 2851 w 3590"/>
                <a:gd name="T83" fmla="*/ 581 h 1627"/>
                <a:gd name="T84" fmla="*/ 2964 w 3590"/>
                <a:gd name="T85" fmla="*/ 528 h 1627"/>
                <a:gd name="T86" fmla="*/ 3226 w 3590"/>
                <a:gd name="T87" fmla="*/ 469 h 1627"/>
                <a:gd name="T88" fmla="*/ 3325 w 3590"/>
                <a:gd name="T89" fmla="*/ 399 h 1627"/>
                <a:gd name="T90" fmla="*/ 3387 w 3590"/>
                <a:gd name="T91" fmla="*/ 303 h 1627"/>
                <a:gd name="T92" fmla="*/ 3857 w 3590"/>
                <a:gd name="T93" fmla="*/ 207 h 1627"/>
                <a:gd name="T94" fmla="*/ 3889 w 3590"/>
                <a:gd name="T95" fmla="*/ 64 h 16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0"/>
                <a:gd name="T145" fmla="*/ 0 h 1627"/>
                <a:gd name="T146" fmla="*/ 3590 w 3590"/>
                <a:gd name="T147" fmla="*/ 1627 h 16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0" h="1627">
                  <a:moveTo>
                    <a:pt x="0" y="1627"/>
                  </a:moveTo>
                  <a:lnTo>
                    <a:pt x="22" y="1627"/>
                  </a:lnTo>
                  <a:lnTo>
                    <a:pt x="22" y="1616"/>
                  </a:lnTo>
                  <a:lnTo>
                    <a:pt x="26" y="1616"/>
                  </a:lnTo>
                  <a:lnTo>
                    <a:pt x="26" y="1605"/>
                  </a:lnTo>
                  <a:lnTo>
                    <a:pt x="49" y="1605"/>
                  </a:lnTo>
                  <a:lnTo>
                    <a:pt x="49" y="1594"/>
                  </a:lnTo>
                  <a:lnTo>
                    <a:pt x="98" y="1594"/>
                  </a:lnTo>
                  <a:lnTo>
                    <a:pt x="98" y="1583"/>
                  </a:lnTo>
                  <a:lnTo>
                    <a:pt x="105" y="1583"/>
                  </a:lnTo>
                  <a:lnTo>
                    <a:pt x="105" y="1573"/>
                  </a:lnTo>
                  <a:lnTo>
                    <a:pt x="121" y="1573"/>
                  </a:lnTo>
                  <a:lnTo>
                    <a:pt x="121" y="1562"/>
                  </a:lnTo>
                  <a:lnTo>
                    <a:pt x="173" y="1562"/>
                  </a:lnTo>
                  <a:lnTo>
                    <a:pt x="173" y="1551"/>
                  </a:lnTo>
                  <a:lnTo>
                    <a:pt x="215" y="1551"/>
                  </a:lnTo>
                  <a:lnTo>
                    <a:pt x="215" y="1540"/>
                  </a:lnTo>
                  <a:lnTo>
                    <a:pt x="241" y="1540"/>
                  </a:lnTo>
                  <a:lnTo>
                    <a:pt x="241" y="1528"/>
                  </a:lnTo>
                  <a:lnTo>
                    <a:pt x="261" y="1528"/>
                  </a:lnTo>
                  <a:lnTo>
                    <a:pt x="261" y="1517"/>
                  </a:lnTo>
                  <a:lnTo>
                    <a:pt x="307" y="1517"/>
                  </a:lnTo>
                  <a:lnTo>
                    <a:pt x="307" y="1506"/>
                  </a:lnTo>
                  <a:lnTo>
                    <a:pt x="323" y="1506"/>
                  </a:lnTo>
                  <a:lnTo>
                    <a:pt x="323" y="1495"/>
                  </a:lnTo>
                  <a:lnTo>
                    <a:pt x="336" y="1495"/>
                  </a:lnTo>
                  <a:lnTo>
                    <a:pt x="336" y="1484"/>
                  </a:lnTo>
                  <a:lnTo>
                    <a:pt x="346" y="1484"/>
                  </a:lnTo>
                  <a:lnTo>
                    <a:pt x="346" y="1473"/>
                  </a:lnTo>
                  <a:lnTo>
                    <a:pt x="398" y="1473"/>
                  </a:lnTo>
                  <a:lnTo>
                    <a:pt x="398" y="1462"/>
                  </a:lnTo>
                  <a:lnTo>
                    <a:pt x="431" y="1462"/>
                  </a:lnTo>
                  <a:lnTo>
                    <a:pt x="431" y="1451"/>
                  </a:lnTo>
                  <a:lnTo>
                    <a:pt x="438" y="1451"/>
                  </a:lnTo>
                  <a:lnTo>
                    <a:pt x="438" y="1439"/>
                  </a:lnTo>
                  <a:lnTo>
                    <a:pt x="447" y="1439"/>
                  </a:lnTo>
                  <a:lnTo>
                    <a:pt x="447" y="1428"/>
                  </a:lnTo>
                  <a:lnTo>
                    <a:pt x="486" y="1428"/>
                  </a:lnTo>
                  <a:lnTo>
                    <a:pt x="486" y="1417"/>
                  </a:lnTo>
                  <a:lnTo>
                    <a:pt x="506" y="1417"/>
                  </a:lnTo>
                  <a:lnTo>
                    <a:pt x="506" y="1406"/>
                  </a:lnTo>
                  <a:lnTo>
                    <a:pt x="519" y="1406"/>
                  </a:lnTo>
                  <a:lnTo>
                    <a:pt x="519" y="1395"/>
                  </a:lnTo>
                  <a:lnTo>
                    <a:pt x="535" y="1395"/>
                  </a:lnTo>
                  <a:lnTo>
                    <a:pt x="535" y="1384"/>
                  </a:lnTo>
                  <a:lnTo>
                    <a:pt x="574" y="1384"/>
                  </a:lnTo>
                  <a:lnTo>
                    <a:pt x="574" y="1373"/>
                  </a:lnTo>
                  <a:lnTo>
                    <a:pt x="578" y="1373"/>
                  </a:lnTo>
                  <a:lnTo>
                    <a:pt x="578" y="1362"/>
                  </a:lnTo>
                  <a:lnTo>
                    <a:pt x="587" y="1362"/>
                  </a:lnTo>
                  <a:lnTo>
                    <a:pt x="587" y="1351"/>
                  </a:lnTo>
                  <a:lnTo>
                    <a:pt x="590" y="1351"/>
                  </a:lnTo>
                  <a:lnTo>
                    <a:pt x="590" y="1340"/>
                  </a:lnTo>
                  <a:lnTo>
                    <a:pt x="601" y="1340"/>
                  </a:lnTo>
                  <a:lnTo>
                    <a:pt x="601" y="1329"/>
                  </a:lnTo>
                  <a:lnTo>
                    <a:pt x="617" y="1329"/>
                  </a:lnTo>
                  <a:lnTo>
                    <a:pt x="617" y="1318"/>
                  </a:lnTo>
                  <a:lnTo>
                    <a:pt x="633" y="1318"/>
                  </a:lnTo>
                  <a:lnTo>
                    <a:pt x="633" y="1307"/>
                  </a:lnTo>
                  <a:lnTo>
                    <a:pt x="640" y="1307"/>
                  </a:lnTo>
                  <a:lnTo>
                    <a:pt x="640" y="1296"/>
                  </a:lnTo>
                  <a:lnTo>
                    <a:pt x="646" y="1296"/>
                  </a:lnTo>
                  <a:lnTo>
                    <a:pt x="646" y="1284"/>
                  </a:lnTo>
                  <a:lnTo>
                    <a:pt x="663" y="1284"/>
                  </a:lnTo>
                  <a:lnTo>
                    <a:pt x="663" y="1273"/>
                  </a:lnTo>
                  <a:lnTo>
                    <a:pt x="669" y="1273"/>
                  </a:lnTo>
                  <a:lnTo>
                    <a:pt x="669" y="1262"/>
                  </a:lnTo>
                  <a:lnTo>
                    <a:pt x="675" y="1262"/>
                  </a:lnTo>
                  <a:lnTo>
                    <a:pt x="675" y="1251"/>
                  </a:lnTo>
                  <a:lnTo>
                    <a:pt x="679" y="1251"/>
                  </a:lnTo>
                  <a:lnTo>
                    <a:pt x="679" y="1240"/>
                  </a:lnTo>
                  <a:lnTo>
                    <a:pt x="682" y="1240"/>
                  </a:lnTo>
                  <a:lnTo>
                    <a:pt x="682" y="1229"/>
                  </a:lnTo>
                  <a:lnTo>
                    <a:pt x="685" y="1229"/>
                  </a:lnTo>
                  <a:lnTo>
                    <a:pt x="685" y="1218"/>
                  </a:lnTo>
                  <a:lnTo>
                    <a:pt x="691" y="1218"/>
                  </a:lnTo>
                  <a:lnTo>
                    <a:pt x="691" y="1206"/>
                  </a:lnTo>
                  <a:lnTo>
                    <a:pt x="803" y="1206"/>
                  </a:lnTo>
                  <a:lnTo>
                    <a:pt x="803" y="1195"/>
                  </a:lnTo>
                  <a:lnTo>
                    <a:pt x="829" y="1195"/>
                  </a:lnTo>
                  <a:lnTo>
                    <a:pt x="829" y="1184"/>
                  </a:lnTo>
                  <a:lnTo>
                    <a:pt x="845" y="1184"/>
                  </a:lnTo>
                  <a:lnTo>
                    <a:pt x="845" y="1173"/>
                  </a:lnTo>
                  <a:lnTo>
                    <a:pt x="861" y="1173"/>
                  </a:lnTo>
                  <a:lnTo>
                    <a:pt x="861" y="1161"/>
                  </a:lnTo>
                  <a:lnTo>
                    <a:pt x="865" y="1161"/>
                  </a:lnTo>
                  <a:lnTo>
                    <a:pt x="865" y="1139"/>
                  </a:lnTo>
                  <a:lnTo>
                    <a:pt x="875" y="1139"/>
                  </a:lnTo>
                  <a:lnTo>
                    <a:pt x="875" y="1127"/>
                  </a:lnTo>
                  <a:lnTo>
                    <a:pt x="878" y="1127"/>
                  </a:lnTo>
                  <a:lnTo>
                    <a:pt x="878" y="1116"/>
                  </a:lnTo>
                  <a:lnTo>
                    <a:pt x="910" y="1116"/>
                  </a:lnTo>
                  <a:lnTo>
                    <a:pt x="910" y="1105"/>
                  </a:lnTo>
                  <a:lnTo>
                    <a:pt x="940" y="1105"/>
                  </a:lnTo>
                  <a:lnTo>
                    <a:pt x="940" y="1093"/>
                  </a:lnTo>
                  <a:lnTo>
                    <a:pt x="946" y="1093"/>
                  </a:lnTo>
                  <a:lnTo>
                    <a:pt x="946" y="1082"/>
                  </a:lnTo>
                  <a:lnTo>
                    <a:pt x="989" y="1082"/>
                  </a:lnTo>
                  <a:lnTo>
                    <a:pt x="989" y="1071"/>
                  </a:lnTo>
                  <a:lnTo>
                    <a:pt x="1054" y="1071"/>
                  </a:lnTo>
                  <a:lnTo>
                    <a:pt x="1054" y="1059"/>
                  </a:lnTo>
                  <a:lnTo>
                    <a:pt x="1064" y="1059"/>
                  </a:lnTo>
                  <a:lnTo>
                    <a:pt x="1064" y="1048"/>
                  </a:lnTo>
                  <a:lnTo>
                    <a:pt x="1073" y="1048"/>
                  </a:lnTo>
                  <a:lnTo>
                    <a:pt x="1073" y="1036"/>
                  </a:lnTo>
                  <a:lnTo>
                    <a:pt x="1084" y="1036"/>
                  </a:lnTo>
                  <a:lnTo>
                    <a:pt x="1084" y="1025"/>
                  </a:lnTo>
                  <a:lnTo>
                    <a:pt x="1100" y="1025"/>
                  </a:lnTo>
                  <a:lnTo>
                    <a:pt x="1100" y="1013"/>
                  </a:lnTo>
                  <a:lnTo>
                    <a:pt x="1119" y="1013"/>
                  </a:lnTo>
                  <a:lnTo>
                    <a:pt x="1119" y="1002"/>
                  </a:lnTo>
                  <a:lnTo>
                    <a:pt x="1162" y="1002"/>
                  </a:lnTo>
                  <a:lnTo>
                    <a:pt x="1162" y="990"/>
                  </a:lnTo>
                  <a:lnTo>
                    <a:pt x="1204" y="990"/>
                  </a:lnTo>
                  <a:lnTo>
                    <a:pt x="1204" y="979"/>
                  </a:lnTo>
                  <a:lnTo>
                    <a:pt x="1208" y="979"/>
                  </a:lnTo>
                  <a:lnTo>
                    <a:pt x="1208" y="967"/>
                  </a:lnTo>
                  <a:lnTo>
                    <a:pt x="1224" y="967"/>
                  </a:lnTo>
                  <a:lnTo>
                    <a:pt x="1224" y="955"/>
                  </a:lnTo>
                  <a:lnTo>
                    <a:pt x="1259" y="955"/>
                  </a:lnTo>
                  <a:lnTo>
                    <a:pt x="1259" y="943"/>
                  </a:lnTo>
                  <a:lnTo>
                    <a:pt x="1273" y="943"/>
                  </a:lnTo>
                  <a:lnTo>
                    <a:pt x="1273" y="931"/>
                  </a:lnTo>
                  <a:lnTo>
                    <a:pt x="1282" y="931"/>
                  </a:lnTo>
                  <a:lnTo>
                    <a:pt x="1282" y="920"/>
                  </a:lnTo>
                  <a:lnTo>
                    <a:pt x="1305" y="920"/>
                  </a:lnTo>
                  <a:lnTo>
                    <a:pt x="1305" y="908"/>
                  </a:lnTo>
                  <a:lnTo>
                    <a:pt x="1341" y="908"/>
                  </a:lnTo>
                  <a:lnTo>
                    <a:pt x="1341" y="896"/>
                  </a:lnTo>
                  <a:lnTo>
                    <a:pt x="1410" y="896"/>
                  </a:lnTo>
                  <a:lnTo>
                    <a:pt x="1410" y="883"/>
                  </a:lnTo>
                  <a:lnTo>
                    <a:pt x="1442" y="883"/>
                  </a:lnTo>
                  <a:lnTo>
                    <a:pt x="1442" y="871"/>
                  </a:lnTo>
                  <a:lnTo>
                    <a:pt x="1488" y="871"/>
                  </a:lnTo>
                  <a:lnTo>
                    <a:pt x="1488" y="858"/>
                  </a:lnTo>
                  <a:lnTo>
                    <a:pt x="1540" y="858"/>
                  </a:lnTo>
                  <a:lnTo>
                    <a:pt x="1540" y="845"/>
                  </a:lnTo>
                  <a:lnTo>
                    <a:pt x="1687" y="845"/>
                  </a:lnTo>
                  <a:lnTo>
                    <a:pt x="1687" y="817"/>
                  </a:lnTo>
                  <a:lnTo>
                    <a:pt x="1707" y="817"/>
                  </a:lnTo>
                  <a:lnTo>
                    <a:pt x="1707" y="803"/>
                  </a:lnTo>
                  <a:lnTo>
                    <a:pt x="1772" y="803"/>
                  </a:lnTo>
                  <a:lnTo>
                    <a:pt x="1772" y="789"/>
                  </a:lnTo>
                  <a:lnTo>
                    <a:pt x="1834" y="789"/>
                  </a:lnTo>
                  <a:lnTo>
                    <a:pt x="1834" y="774"/>
                  </a:lnTo>
                  <a:lnTo>
                    <a:pt x="1964" y="774"/>
                  </a:lnTo>
                  <a:lnTo>
                    <a:pt x="1964" y="758"/>
                  </a:lnTo>
                  <a:lnTo>
                    <a:pt x="2020" y="758"/>
                  </a:lnTo>
                  <a:lnTo>
                    <a:pt x="2020" y="725"/>
                  </a:lnTo>
                  <a:lnTo>
                    <a:pt x="2023" y="725"/>
                  </a:lnTo>
                  <a:lnTo>
                    <a:pt x="2023" y="709"/>
                  </a:lnTo>
                  <a:lnTo>
                    <a:pt x="2068" y="709"/>
                  </a:lnTo>
                  <a:lnTo>
                    <a:pt x="2068" y="692"/>
                  </a:lnTo>
                  <a:lnTo>
                    <a:pt x="2102" y="692"/>
                  </a:lnTo>
                  <a:lnTo>
                    <a:pt x="2102" y="674"/>
                  </a:lnTo>
                  <a:lnTo>
                    <a:pt x="2268" y="674"/>
                  </a:lnTo>
                  <a:lnTo>
                    <a:pt x="2268" y="655"/>
                  </a:lnTo>
                  <a:lnTo>
                    <a:pt x="2340" y="655"/>
                  </a:lnTo>
                  <a:lnTo>
                    <a:pt x="2340" y="633"/>
                  </a:lnTo>
                  <a:lnTo>
                    <a:pt x="2385" y="633"/>
                  </a:lnTo>
                  <a:lnTo>
                    <a:pt x="2385" y="612"/>
                  </a:lnTo>
                  <a:lnTo>
                    <a:pt x="2424" y="612"/>
                  </a:lnTo>
                  <a:lnTo>
                    <a:pt x="2424" y="590"/>
                  </a:lnTo>
                  <a:lnTo>
                    <a:pt x="2484" y="590"/>
                  </a:lnTo>
                  <a:lnTo>
                    <a:pt x="2484" y="566"/>
                  </a:lnTo>
                  <a:lnTo>
                    <a:pt x="2529" y="566"/>
                  </a:lnTo>
                  <a:lnTo>
                    <a:pt x="2529" y="543"/>
                  </a:lnTo>
                  <a:lnTo>
                    <a:pt x="2578" y="543"/>
                  </a:lnTo>
                  <a:lnTo>
                    <a:pt x="2578" y="518"/>
                  </a:lnTo>
                  <a:lnTo>
                    <a:pt x="2675" y="518"/>
                  </a:lnTo>
                  <a:lnTo>
                    <a:pt x="2675" y="490"/>
                  </a:lnTo>
                  <a:lnTo>
                    <a:pt x="2682" y="490"/>
                  </a:lnTo>
                  <a:lnTo>
                    <a:pt x="2682" y="462"/>
                  </a:lnTo>
                  <a:lnTo>
                    <a:pt x="2799" y="462"/>
                  </a:lnTo>
                  <a:lnTo>
                    <a:pt x="2799" y="431"/>
                  </a:lnTo>
                  <a:lnTo>
                    <a:pt x="2917" y="431"/>
                  </a:lnTo>
                  <a:lnTo>
                    <a:pt x="2917" y="396"/>
                  </a:lnTo>
                  <a:lnTo>
                    <a:pt x="2963" y="396"/>
                  </a:lnTo>
                  <a:lnTo>
                    <a:pt x="2963" y="361"/>
                  </a:lnTo>
                  <a:lnTo>
                    <a:pt x="3008" y="361"/>
                  </a:lnTo>
                  <a:lnTo>
                    <a:pt x="3008" y="324"/>
                  </a:lnTo>
                  <a:lnTo>
                    <a:pt x="3045" y="324"/>
                  </a:lnTo>
                  <a:lnTo>
                    <a:pt x="3045" y="284"/>
                  </a:lnTo>
                  <a:lnTo>
                    <a:pt x="3064" y="284"/>
                  </a:lnTo>
                  <a:lnTo>
                    <a:pt x="3064" y="245"/>
                  </a:lnTo>
                  <a:lnTo>
                    <a:pt x="3429" y="245"/>
                  </a:lnTo>
                  <a:lnTo>
                    <a:pt x="3429" y="188"/>
                  </a:lnTo>
                  <a:lnTo>
                    <a:pt x="3489" y="188"/>
                  </a:lnTo>
                  <a:lnTo>
                    <a:pt x="3489" y="126"/>
                  </a:lnTo>
                  <a:lnTo>
                    <a:pt x="3505" y="126"/>
                  </a:lnTo>
                  <a:lnTo>
                    <a:pt x="3505" y="64"/>
                  </a:lnTo>
                  <a:lnTo>
                    <a:pt x="3518" y="64"/>
                  </a:lnTo>
                  <a:lnTo>
                    <a:pt x="3518" y="0"/>
                  </a:lnTo>
                  <a:lnTo>
                    <a:pt x="3590" y="0"/>
                  </a:lnTo>
                </a:path>
              </a:pathLst>
            </a:custGeom>
            <a:ln w="38100"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64523" name="Rectangle 268"/>
            <p:cNvSpPr>
              <a:spLocks noChangeArrowheads="1"/>
            </p:cNvSpPr>
            <p:nvPr/>
          </p:nvSpPr>
          <p:spPr bwMode="auto">
            <a:xfrm>
              <a:off x="1488" y="912"/>
              <a:ext cx="4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sz="1200" dirty="0">
                <a:latin typeface="Verdana" charset="0"/>
              </a:endParaRPr>
            </a:p>
            <a:p>
              <a:pPr eaLnBrk="1" hangingPunct="1"/>
              <a:r>
                <a:rPr lang="en-US" sz="1200" i="1" dirty="0"/>
                <a:t>P</a:t>
              </a:r>
              <a:r>
                <a:rPr lang="en-US" sz="1200" dirty="0"/>
                <a:t> = .0117</a:t>
              </a:r>
            </a:p>
          </p:txBody>
        </p:sp>
        <p:sp>
          <p:nvSpPr>
            <p:cNvPr id="64524" name="Rectangle 269"/>
            <p:cNvSpPr>
              <a:spLocks noChangeArrowheads="1"/>
            </p:cNvSpPr>
            <p:nvPr/>
          </p:nvSpPr>
          <p:spPr bwMode="auto">
            <a:xfrm rot="16200000">
              <a:off x="84" y="1951"/>
              <a:ext cx="177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1350" dirty="0"/>
                <a:t>Кумулятивная частота</a:t>
              </a:r>
              <a:r>
                <a:rPr lang="en-US" sz="1350" dirty="0"/>
                <a:t> (%)</a:t>
              </a:r>
            </a:p>
          </p:txBody>
        </p:sp>
        <p:grpSp>
          <p:nvGrpSpPr>
            <p:cNvPr id="7" name="Group 270"/>
            <p:cNvGrpSpPr>
              <a:grpSpLocks/>
            </p:cNvGrpSpPr>
            <p:nvPr/>
          </p:nvGrpSpPr>
          <p:grpSpPr bwMode="auto">
            <a:xfrm>
              <a:off x="1342" y="3151"/>
              <a:ext cx="3623" cy="235"/>
              <a:chOff x="1039" y="3235"/>
              <a:chExt cx="3623" cy="235"/>
            </a:xfrm>
          </p:grpSpPr>
          <p:sp>
            <p:nvSpPr>
              <p:cNvPr id="64538" name="Line 271"/>
              <p:cNvSpPr>
                <a:spLocks noChangeShapeType="1"/>
              </p:cNvSpPr>
              <p:nvPr/>
            </p:nvSpPr>
            <p:spPr bwMode="auto">
              <a:xfrm flipV="1">
                <a:off x="1078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39" name="Line 272"/>
              <p:cNvSpPr>
                <a:spLocks noChangeShapeType="1"/>
              </p:cNvSpPr>
              <p:nvPr/>
            </p:nvSpPr>
            <p:spPr bwMode="auto">
              <a:xfrm flipV="1">
                <a:off x="1472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0" name="Line 273"/>
              <p:cNvSpPr>
                <a:spLocks noChangeShapeType="1"/>
              </p:cNvSpPr>
              <p:nvPr/>
            </p:nvSpPr>
            <p:spPr bwMode="auto">
              <a:xfrm flipV="1">
                <a:off x="1866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1" name="Line 274"/>
              <p:cNvSpPr>
                <a:spLocks noChangeShapeType="1"/>
              </p:cNvSpPr>
              <p:nvPr/>
            </p:nvSpPr>
            <p:spPr bwMode="auto">
              <a:xfrm flipV="1">
                <a:off x="2259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2" name="Line 275"/>
              <p:cNvSpPr>
                <a:spLocks noChangeShapeType="1"/>
              </p:cNvSpPr>
              <p:nvPr/>
            </p:nvSpPr>
            <p:spPr bwMode="auto">
              <a:xfrm flipV="1">
                <a:off x="2652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3" name="Line 276"/>
              <p:cNvSpPr>
                <a:spLocks noChangeShapeType="1"/>
              </p:cNvSpPr>
              <p:nvPr/>
            </p:nvSpPr>
            <p:spPr bwMode="auto">
              <a:xfrm flipV="1">
                <a:off x="3046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4" name="Line 277"/>
              <p:cNvSpPr>
                <a:spLocks noChangeShapeType="1"/>
              </p:cNvSpPr>
              <p:nvPr/>
            </p:nvSpPr>
            <p:spPr bwMode="auto">
              <a:xfrm flipV="1">
                <a:off x="3439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5" name="Line 278"/>
              <p:cNvSpPr>
                <a:spLocks noChangeShapeType="1"/>
              </p:cNvSpPr>
              <p:nvPr/>
            </p:nvSpPr>
            <p:spPr bwMode="auto">
              <a:xfrm flipV="1">
                <a:off x="3832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6" name="Line 279"/>
              <p:cNvSpPr>
                <a:spLocks noChangeShapeType="1"/>
              </p:cNvSpPr>
              <p:nvPr/>
            </p:nvSpPr>
            <p:spPr bwMode="auto">
              <a:xfrm flipV="1">
                <a:off x="4226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47" name="Line 280"/>
              <p:cNvSpPr>
                <a:spLocks noChangeShapeType="1"/>
              </p:cNvSpPr>
              <p:nvPr/>
            </p:nvSpPr>
            <p:spPr bwMode="auto">
              <a:xfrm flipV="1">
                <a:off x="4619" y="3235"/>
                <a:ext cx="1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grpSp>
            <p:nvGrpSpPr>
              <p:cNvPr id="8" name="Group 281"/>
              <p:cNvGrpSpPr>
                <a:grpSpLocks/>
              </p:cNvGrpSpPr>
              <p:nvPr/>
            </p:nvGrpSpPr>
            <p:grpSpPr bwMode="auto">
              <a:xfrm>
                <a:off x="1039" y="3315"/>
                <a:ext cx="3623" cy="155"/>
                <a:chOff x="1039" y="3315"/>
                <a:chExt cx="3623" cy="155"/>
              </a:xfrm>
            </p:grpSpPr>
            <p:sp>
              <p:nvSpPr>
                <p:cNvPr id="64549" name="Rectangle 282"/>
                <p:cNvSpPr>
                  <a:spLocks noChangeArrowheads="1"/>
                </p:cNvSpPr>
                <p:nvPr/>
              </p:nvSpPr>
              <p:spPr bwMode="auto">
                <a:xfrm>
                  <a:off x="1039" y="3315"/>
                  <a:ext cx="6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0</a:t>
                  </a:r>
                </a:p>
              </p:txBody>
            </p:sp>
            <p:sp>
              <p:nvSpPr>
                <p:cNvPr id="64550" name="Rectangle 283"/>
                <p:cNvSpPr>
                  <a:spLocks noChangeArrowheads="1"/>
                </p:cNvSpPr>
                <p:nvPr/>
              </p:nvSpPr>
              <p:spPr bwMode="auto">
                <a:xfrm>
                  <a:off x="1432" y="3315"/>
                  <a:ext cx="6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4</a:t>
                  </a:r>
                </a:p>
              </p:txBody>
            </p:sp>
            <p:sp>
              <p:nvSpPr>
                <p:cNvPr id="64551" name="Rectangle 284"/>
                <p:cNvSpPr>
                  <a:spLocks noChangeArrowheads="1"/>
                </p:cNvSpPr>
                <p:nvPr/>
              </p:nvSpPr>
              <p:spPr bwMode="auto">
                <a:xfrm>
                  <a:off x="1826" y="3315"/>
                  <a:ext cx="6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8</a:t>
                  </a:r>
                </a:p>
              </p:txBody>
            </p:sp>
            <p:sp>
              <p:nvSpPr>
                <p:cNvPr id="64552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79" y="3315"/>
                  <a:ext cx="12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12</a:t>
                  </a:r>
                </a:p>
              </p:txBody>
            </p:sp>
            <p:sp>
              <p:nvSpPr>
                <p:cNvPr id="64553" name="Rectangle 286"/>
                <p:cNvSpPr>
                  <a:spLocks noChangeArrowheads="1"/>
                </p:cNvSpPr>
                <p:nvPr/>
              </p:nvSpPr>
              <p:spPr bwMode="auto">
                <a:xfrm>
                  <a:off x="2572" y="3315"/>
                  <a:ext cx="12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16</a:t>
                  </a:r>
                </a:p>
              </p:txBody>
            </p:sp>
            <p:sp>
              <p:nvSpPr>
                <p:cNvPr id="64554" name="Rectangle 287"/>
                <p:cNvSpPr>
                  <a:spLocks noChangeArrowheads="1"/>
                </p:cNvSpPr>
                <p:nvPr/>
              </p:nvSpPr>
              <p:spPr bwMode="auto">
                <a:xfrm>
                  <a:off x="2966" y="3315"/>
                  <a:ext cx="12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20</a:t>
                  </a:r>
                </a:p>
              </p:txBody>
            </p:sp>
            <p:sp>
              <p:nvSpPr>
                <p:cNvPr id="64555" name="Rectangle 288"/>
                <p:cNvSpPr>
                  <a:spLocks noChangeArrowheads="1"/>
                </p:cNvSpPr>
                <p:nvPr/>
              </p:nvSpPr>
              <p:spPr bwMode="auto">
                <a:xfrm>
                  <a:off x="3359" y="3315"/>
                  <a:ext cx="12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24</a:t>
                  </a:r>
                </a:p>
              </p:txBody>
            </p:sp>
            <p:sp>
              <p:nvSpPr>
                <p:cNvPr id="64556" name="Rectangle 289"/>
                <p:cNvSpPr>
                  <a:spLocks noChangeArrowheads="1"/>
                </p:cNvSpPr>
                <p:nvPr/>
              </p:nvSpPr>
              <p:spPr bwMode="auto">
                <a:xfrm>
                  <a:off x="3752" y="3315"/>
                  <a:ext cx="12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28</a:t>
                  </a:r>
                </a:p>
              </p:txBody>
            </p:sp>
            <p:sp>
              <p:nvSpPr>
                <p:cNvPr id="64557" name="Rectangle 290"/>
                <p:cNvSpPr>
                  <a:spLocks noChangeArrowheads="1"/>
                </p:cNvSpPr>
                <p:nvPr/>
              </p:nvSpPr>
              <p:spPr bwMode="auto">
                <a:xfrm>
                  <a:off x="4146" y="3315"/>
                  <a:ext cx="12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32</a:t>
                  </a:r>
                </a:p>
              </p:txBody>
            </p:sp>
            <p:sp>
              <p:nvSpPr>
                <p:cNvPr id="64558" name="Rectangle 291"/>
                <p:cNvSpPr>
                  <a:spLocks noChangeArrowheads="1"/>
                </p:cNvSpPr>
                <p:nvPr/>
              </p:nvSpPr>
              <p:spPr bwMode="auto">
                <a:xfrm>
                  <a:off x="4539" y="3315"/>
                  <a:ext cx="12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US" sz="1200">
                      <a:latin typeface="Verdana" charset="0"/>
                    </a:rPr>
                    <a:t>36</a:t>
                  </a:r>
                </a:p>
              </p:txBody>
            </p:sp>
          </p:grpSp>
        </p:grpSp>
        <p:grpSp>
          <p:nvGrpSpPr>
            <p:cNvPr id="9" name="Group 292"/>
            <p:cNvGrpSpPr>
              <a:grpSpLocks/>
            </p:cNvGrpSpPr>
            <p:nvPr/>
          </p:nvGrpSpPr>
          <p:grpSpPr bwMode="auto">
            <a:xfrm>
              <a:off x="1381" y="981"/>
              <a:ext cx="3587" cy="2169"/>
              <a:chOff x="1078" y="1065"/>
              <a:chExt cx="3587" cy="2169"/>
            </a:xfrm>
          </p:grpSpPr>
          <p:sp>
            <p:nvSpPr>
              <p:cNvPr id="64536" name="Line 293"/>
              <p:cNvSpPr>
                <a:spLocks noChangeShapeType="1"/>
              </p:cNvSpPr>
              <p:nvPr/>
            </p:nvSpPr>
            <p:spPr bwMode="auto">
              <a:xfrm>
                <a:off x="1078" y="1065"/>
                <a:ext cx="0" cy="2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64537" name="Line 294"/>
              <p:cNvSpPr>
                <a:spLocks noChangeShapeType="1"/>
              </p:cNvSpPr>
              <p:nvPr/>
            </p:nvSpPr>
            <p:spPr bwMode="auto">
              <a:xfrm>
                <a:off x="1078" y="3234"/>
                <a:ext cx="3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</p:grpSp>
        <p:grpSp>
          <p:nvGrpSpPr>
            <p:cNvPr id="10" name="Group 297"/>
            <p:cNvGrpSpPr>
              <a:grpSpLocks/>
            </p:cNvGrpSpPr>
            <p:nvPr/>
          </p:nvGrpSpPr>
          <p:grpSpPr bwMode="auto">
            <a:xfrm>
              <a:off x="3375" y="2634"/>
              <a:ext cx="1201" cy="322"/>
              <a:chOff x="3375" y="2504"/>
              <a:chExt cx="1201" cy="322"/>
            </a:xfrm>
          </p:grpSpPr>
          <p:sp>
            <p:nvSpPr>
              <p:cNvPr id="64532" name="Line 298"/>
              <p:cNvSpPr>
                <a:spLocks noChangeShapeType="1"/>
              </p:cNvSpPr>
              <p:nvPr/>
            </p:nvSpPr>
            <p:spPr bwMode="auto">
              <a:xfrm>
                <a:off x="3379" y="2581"/>
                <a:ext cx="207" cy="1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64533" name="Rectangle 299"/>
              <p:cNvSpPr>
                <a:spLocks noChangeArrowheads="1"/>
              </p:cNvSpPr>
              <p:nvPr/>
            </p:nvSpPr>
            <p:spPr bwMode="auto">
              <a:xfrm>
                <a:off x="3623" y="2504"/>
                <a:ext cx="95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/>
                  <a:t> </a:t>
                </a:r>
                <a:r>
                  <a:rPr lang="en-US" sz="1200" dirty="0" smtClean="0"/>
                  <a:t>ZOL  </a:t>
                </a:r>
                <a:r>
                  <a:rPr lang="en-US" sz="1200" dirty="0"/>
                  <a:t>5 mg (n = 1065)</a:t>
                </a:r>
              </a:p>
            </p:txBody>
          </p:sp>
          <p:sp>
            <p:nvSpPr>
              <p:cNvPr id="64534" name="Rectangle 300"/>
              <p:cNvSpPr>
                <a:spLocks noChangeArrowheads="1"/>
              </p:cNvSpPr>
              <p:nvPr/>
            </p:nvSpPr>
            <p:spPr bwMode="auto">
              <a:xfrm>
                <a:off x="3623" y="2671"/>
                <a:ext cx="8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ru-RU" sz="1200" dirty="0"/>
                  <a:t>Плацебо</a:t>
                </a:r>
                <a:r>
                  <a:rPr lang="en-US" sz="1200" dirty="0"/>
                  <a:t> (n = 1062)</a:t>
                </a:r>
              </a:p>
            </p:txBody>
          </p:sp>
          <p:sp>
            <p:nvSpPr>
              <p:cNvPr id="64535" name="Line 301"/>
              <p:cNvSpPr>
                <a:spLocks noChangeShapeType="1"/>
              </p:cNvSpPr>
              <p:nvPr/>
            </p:nvSpPr>
            <p:spPr bwMode="auto">
              <a:xfrm>
                <a:off x="3375" y="2747"/>
                <a:ext cx="207" cy="1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</p:grpSp>
        <p:sp>
          <p:nvSpPr>
            <p:cNvPr id="55314" name="Text Box 302"/>
            <p:cNvSpPr txBox="1">
              <a:spLocks noChangeArrowheads="1"/>
            </p:cNvSpPr>
            <p:nvPr/>
          </p:nvSpPr>
          <p:spPr bwMode="auto">
            <a:xfrm>
              <a:off x="4816" y="1140"/>
              <a:ext cx="407" cy="2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b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kumimoji="0" lang="en-US" altLang="ru-RU" sz="1800" b="1" dirty="0">
                  <a:ln w="0"/>
                  <a:latin typeface="+mn-lt"/>
                </a:rPr>
                <a:t>28%</a:t>
              </a:r>
              <a:endParaRPr kumimoji="0" lang="en-US" altLang="ru-RU" sz="1800" b="1" baseline="30000" dirty="0">
                <a:ln w="0"/>
                <a:latin typeface="+mn-lt"/>
              </a:endParaRPr>
            </a:p>
          </p:txBody>
        </p:sp>
        <p:sp>
          <p:nvSpPr>
            <p:cNvPr id="687407" name="AutoShape 303"/>
            <p:cNvSpPr>
              <a:spLocks noChangeArrowheads="1"/>
            </p:cNvSpPr>
            <p:nvPr/>
          </p:nvSpPr>
          <p:spPr bwMode="auto">
            <a:xfrm>
              <a:off x="5203" y="965"/>
              <a:ext cx="208" cy="638"/>
            </a:xfrm>
            <a:prstGeom prst="downArrow">
              <a:avLst>
                <a:gd name="adj1" fmla="val 50000"/>
                <a:gd name="adj2" fmla="val 104688"/>
              </a:avLst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GB" sz="1350">
                <a:solidFill>
                  <a:schemeClr val="lt1"/>
                </a:solidFill>
                <a:latin typeface="Verdana" pitchFamily="34" charset="0"/>
              </a:endParaRPr>
            </a:p>
          </p:txBody>
        </p:sp>
        <p:sp>
          <p:nvSpPr>
            <p:cNvPr id="64530" name="Text Box 304"/>
            <p:cNvSpPr txBox="1">
              <a:spLocks noChangeArrowheads="1"/>
            </p:cNvSpPr>
            <p:nvPr/>
          </p:nvSpPr>
          <p:spPr bwMode="auto">
            <a:xfrm>
              <a:off x="1440" y="1178"/>
              <a:ext cx="233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ru-RU" sz="1200" dirty="0">
                  <a:latin typeface="+mn-lt"/>
                </a:rPr>
                <a:t>Абсолютный риск снижения смерности </a:t>
              </a:r>
              <a:r>
                <a:rPr kumimoji="0" lang="en-US" sz="1200" dirty="0">
                  <a:latin typeface="+mn-lt"/>
                </a:rPr>
                <a:t>3.7%</a:t>
              </a:r>
              <a:r>
                <a:rPr kumimoji="0" lang="ru-RU" sz="1200" dirty="0">
                  <a:latin typeface="+mn-lt"/>
                </a:rPr>
                <a:t> </a:t>
              </a:r>
              <a:r>
                <a:rPr kumimoji="0" lang="en-US" sz="1200" dirty="0">
                  <a:latin typeface="+mn-lt"/>
                </a:rPr>
                <a:t>vs </a:t>
              </a:r>
              <a:r>
                <a:rPr kumimoji="0" lang="ru-RU" sz="1200" dirty="0">
                  <a:latin typeface="+mn-lt"/>
                </a:rPr>
                <a:t>плацебо</a:t>
              </a:r>
              <a:endParaRPr kumimoji="0" lang="en-US" sz="1200" dirty="0">
                <a:latin typeface="+mn-lt"/>
              </a:endParaRPr>
            </a:p>
          </p:txBody>
        </p:sp>
        <p:sp>
          <p:nvSpPr>
            <p:cNvPr id="64531" name="Rectangle 307"/>
            <p:cNvSpPr>
              <a:spLocks noChangeArrowheads="1"/>
            </p:cNvSpPr>
            <p:nvPr/>
          </p:nvSpPr>
          <p:spPr bwMode="auto">
            <a:xfrm>
              <a:off x="1776" y="1728"/>
              <a:ext cx="9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200">
                <a:latin typeface="Tahoma" charset="0"/>
              </a:endParaRPr>
            </a:p>
          </p:txBody>
        </p:sp>
      </p:grpSp>
      <p:sp>
        <p:nvSpPr>
          <p:cNvPr id="687414" name="Rectangle 310"/>
          <p:cNvSpPr>
            <a:spLocks noGrp="1" noChangeArrowheads="1"/>
          </p:cNvSpPr>
          <p:nvPr>
            <p:ph type="title" idx="4294967295"/>
          </p:nvPr>
        </p:nvSpPr>
        <p:spPr>
          <a:xfrm>
            <a:off x="702360" y="528667"/>
            <a:ext cx="7692888" cy="609600"/>
          </a:xfrm>
          <a:prstGeom prst="rect">
            <a:avLst/>
          </a:prstGeo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err="1" smtClean="0"/>
              <a:t>Акласта</a:t>
            </a:r>
            <a:r>
              <a:rPr lang="ru-RU" sz="2400" b="1" baseline="30000" dirty="0" smtClean="0">
                <a:ln w="0"/>
              </a:rPr>
              <a:t>®</a:t>
            </a:r>
            <a:r>
              <a:rPr lang="en-US" sz="2400" dirty="0" smtClean="0">
                <a:ln w="0"/>
              </a:rPr>
              <a:t> </a:t>
            </a:r>
            <a:r>
              <a:rPr lang="ru-RU" sz="2400" dirty="0" smtClean="0">
                <a:ln w="0"/>
              </a:rPr>
              <a:t>снижает риск общей смертности после перелома бедра на 28</a:t>
            </a:r>
            <a:r>
              <a:rPr lang="ru-RU" sz="2400" dirty="0" smtClean="0">
                <a:ln w="0"/>
                <a:latin typeface="Arial Black" panose="020B0A04020102020204" pitchFamily="34" charset="0"/>
              </a:rPr>
              <a:t>%</a:t>
            </a:r>
            <a:endParaRPr lang="en-US" sz="24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8841" y="57558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(Hazard ratio 0.72, 95% CI: 0.56 to 0.93, </a:t>
            </a:r>
            <a:r>
              <a:rPr lang="en-US" sz="1200" i="1" dirty="0"/>
              <a:t>P</a:t>
            </a:r>
            <a:r>
              <a:rPr lang="en-US" sz="1200" dirty="0"/>
              <a:t>=0.0117) 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855911" y="5107757"/>
            <a:ext cx="736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показателей кумулятивного риска смертности у пациентов с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низкотравматичным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переломом бедра, 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726685" y="1637222"/>
          <a:ext cx="7369912" cy="305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581235" y="1963194"/>
            <a:ext cx="209724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61224" y="1963194"/>
            <a:ext cx="16453" cy="73121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36974" y="2484642"/>
            <a:ext cx="646331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6685" y="4797765"/>
            <a:ext cx="7369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Сравнение  риска новых  переломов позвонков 3-х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6 летней терапии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 5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мг при ПМО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рандомизированное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продленное исследование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HORIZON-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PFT Extension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799" y="54623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96686" y="2952250"/>
            <a:ext cx="28809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Кол-во пациентов  с новыми переломами позвонков(%) </a:t>
            </a:r>
            <a:endParaRPr lang="en-US" sz="800" dirty="0"/>
          </a:p>
        </p:txBody>
      </p:sp>
      <p:sp>
        <p:nvSpPr>
          <p:cNvPr id="31" name="Rectangle 30"/>
          <p:cNvSpPr/>
          <p:nvPr/>
        </p:nvSpPr>
        <p:spPr>
          <a:xfrm>
            <a:off x="6750454" y="1723378"/>
            <a:ext cx="12843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ОШ </a:t>
            </a:r>
            <a:r>
              <a:rPr lang="ru-RU" sz="900" dirty="0"/>
              <a:t>= 0,51, p = 0,035</a:t>
            </a:r>
            <a:endParaRPr lang="en-US" sz="9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59401" y="1758256"/>
            <a:ext cx="0" cy="11663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81235" y="1748862"/>
            <a:ext cx="4178166" cy="93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03195" y="6412835"/>
            <a:ext cx="74397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 smtClean="0"/>
              <a:t>D</a:t>
            </a:r>
            <a:r>
              <a:rPr lang="en-US" sz="900" dirty="0"/>
              <a:t>. Black et al. 2010 The Effect of 3 Versus 6 Years of </a:t>
            </a:r>
            <a:r>
              <a:rPr lang="en-US" sz="900" dirty="0" err="1"/>
              <a:t>Zoledronic</a:t>
            </a:r>
            <a:r>
              <a:rPr lang="en-US" sz="900" dirty="0"/>
              <a:t> Acid Treatment in Osteoporosis: a Randomized Extension to the HORIZON-Pivotal Fracture Trial (PFT) .J Bone Miner Res. 2012 Feb; 27(2): 243–254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612" y="5462385"/>
            <a:ext cx="78155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Акласта</a:t>
            </a:r>
            <a:r>
              <a:rPr lang="ru-RU" b="1" baseline="30000" dirty="0" smtClean="0">
                <a:ln w="0"/>
                <a:latin typeface="+mj-lt"/>
              </a:rPr>
              <a:t>®</a:t>
            </a:r>
            <a:r>
              <a:rPr lang="ru-RU" dirty="0" smtClean="0">
                <a:latin typeface="+mj-lt"/>
              </a:rPr>
              <a:t> снижает риск переломов позвонков на 43% даже через 3 года после окончания трёхлетней терапии</a:t>
            </a:r>
            <a:endParaRPr lang="ru-RU" dirty="0">
              <a:latin typeface="+mj-lt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685800" y="529226"/>
            <a:ext cx="8208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+mj-lt"/>
              </a:rPr>
              <a:t>Акласта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продолжает работать даже после прекращения терапии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47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646" y="2854037"/>
            <a:ext cx="730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Важные практические аспекты введения  Акласта</a:t>
            </a:r>
            <a:r>
              <a:rPr lang="ru-RU" sz="2400" baseline="30000" dirty="0" smtClean="0">
                <a:latin typeface="Arial Black" panose="020B0A04020102020204" pitchFamily="34" charset="0"/>
              </a:rPr>
              <a:t>®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6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33" y="1484313"/>
            <a:ext cx="3241253" cy="21795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8133" y="442297"/>
            <a:ext cx="8037928" cy="9601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Рекомендации по проведению инфузии</a:t>
            </a:r>
            <a:endParaRPr lang="en-US" sz="2400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179404" y="1644316"/>
          <a:ext cx="3562575" cy="195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7902" y="6627168"/>
            <a:ext cx="807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Инструкция по медицинскому применению препарата Акласта, рег. </a:t>
            </a:r>
            <a:r>
              <a:rPr lang="ru-RU" sz="900" dirty="0"/>
              <a:t>н</a:t>
            </a:r>
            <a:r>
              <a:rPr lang="ru-RU" sz="900" dirty="0" smtClean="0"/>
              <a:t>омер ЛС-002514</a:t>
            </a:r>
            <a:endParaRPr lang="ru-RU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738133" y="4124553"/>
            <a:ext cx="7418059" cy="22967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/>
                </a:solidFill>
              </a:rPr>
              <a:t>Рекомендации по применению</a:t>
            </a:r>
          </a:p>
          <a:p>
            <a:pPr algn="ctr"/>
            <a:endParaRPr lang="ru-RU" sz="1100" b="1" dirty="0" smtClean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При подготовке и проведении инфузии следует соблюдать правила асептики.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Раствор препарата Акласта</a:t>
            </a:r>
            <a:r>
              <a:rPr lang="ru-RU" sz="1400" baseline="30000" dirty="0">
                <a:solidFill>
                  <a:schemeClr val="tx1"/>
                </a:solidFill>
              </a:rPr>
              <a:t>®</a:t>
            </a:r>
            <a:r>
              <a:rPr lang="ru-RU" sz="1400" b="1" dirty="0" smtClean="0">
                <a:solidFill>
                  <a:schemeClr val="tx1"/>
                </a:solidFill>
              </a:rPr>
              <a:t> не следует смешивать или вводить одновременно с любыми другими препаратами.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Для введения препарата Акласта</a:t>
            </a:r>
            <a:r>
              <a:rPr lang="ru-RU" sz="1400" baseline="30000" dirty="0" smtClean="0">
                <a:solidFill>
                  <a:schemeClr val="tx1"/>
                </a:solidFill>
              </a:rPr>
              <a:t>®</a:t>
            </a:r>
            <a:r>
              <a:rPr lang="ru-RU" sz="1400" b="1" dirty="0" smtClean="0">
                <a:solidFill>
                  <a:schemeClr val="tx1"/>
                </a:solidFill>
              </a:rPr>
              <a:t> необходимо использовать отдельную систему для инфузий.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Раствор препарата Акласта</a:t>
            </a:r>
            <a:r>
              <a:rPr lang="ru-RU" sz="1400" baseline="30000" dirty="0" smtClean="0">
                <a:solidFill>
                  <a:schemeClr val="tx1"/>
                </a:solidFill>
              </a:rPr>
              <a:t>®</a:t>
            </a:r>
            <a:r>
              <a:rPr lang="ru-RU" sz="1400" b="1" dirty="0" smtClean="0">
                <a:solidFill>
                  <a:schemeClr val="tx1"/>
                </a:solidFill>
              </a:rPr>
              <a:t> следует использовать непосредственно после вскрытия.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Рекомендуемая доза препарата Акласта</a:t>
            </a:r>
            <a:r>
              <a:rPr lang="ru-RU" sz="1400" baseline="30000" dirty="0" smtClean="0">
                <a:solidFill>
                  <a:schemeClr val="tx1"/>
                </a:solidFill>
              </a:rPr>
              <a:t>®</a:t>
            </a:r>
            <a:r>
              <a:rPr lang="ru-RU" sz="1400" b="1" dirty="0" smtClean="0">
                <a:solidFill>
                  <a:schemeClr val="tx1"/>
                </a:solidFill>
              </a:rPr>
              <a:t> составляет 5 мг (содержимое одного флакона – 100 мл. раствора) однократно.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3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1641" y="346842"/>
            <a:ext cx="7577959" cy="1019504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chemeClr val="tx1"/>
                </a:solidFill>
              </a:rPr>
              <a:t>В  России  Остеопороз </a:t>
            </a:r>
            <a:r>
              <a:rPr lang="ru-RU" altLang="ru-RU" sz="2400" b="1" dirty="0">
                <a:solidFill>
                  <a:schemeClr val="tx1"/>
                </a:solidFill>
              </a:rPr>
              <a:t>(ОП) 30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% женщин</a:t>
            </a:r>
            <a:br>
              <a:rPr lang="ru-RU" altLang="ru-RU" sz="2400" b="1" dirty="0" smtClean="0">
                <a:solidFill>
                  <a:schemeClr val="tx1"/>
                </a:solidFill>
              </a:rPr>
            </a:b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</a:rPr>
              <a:t>и 23% 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мужчин в  возрасте  старше 50 лет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64343"/>
            <a:ext cx="8640960" cy="5377025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В Красноярском крае </a:t>
            </a:r>
          </a:p>
          <a:p>
            <a:pPr marL="609600" indent="-609600" algn="r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В </a:t>
            </a:r>
            <a:r>
              <a:rPr lang="ru-RU" altLang="ru-RU" dirty="0">
                <a:solidFill>
                  <a:schemeClr val="tx1"/>
                </a:solidFill>
              </a:rPr>
              <a:t>крае проживают жителей старше 50 лет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</a:rPr>
              <a:t>     мужчин 340 тысяч</a:t>
            </a:r>
          </a:p>
          <a:p>
            <a:pPr marL="609600" indent="-609600" algn="ctr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</a:rPr>
              <a:t>     женщин 520 тысяч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b="1" dirty="0" smtClean="0"/>
          </a:p>
          <a:p>
            <a:pPr marL="609600" indent="-609600">
              <a:lnSpc>
                <a:spcPct val="170000"/>
              </a:lnSpc>
              <a:buFontTx/>
              <a:buNone/>
            </a:pPr>
            <a:r>
              <a:rPr lang="ru-RU" altLang="ru-RU" sz="2600" b="1" dirty="0" smtClean="0"/>
              <a:t>На  </a:t>
            </a:r>
            <a:r>
              <a:rPr lang="ru-RU" altLang="ru-RU" sz="2600" b="1" dirty="0" smtClean="0"/>
              <a:t>2018г  </a:t>
            </a:r>
            <a:r>
              <a:rPr lang="ru-RU" altLang="ru-RU" sz="2600" b="1" dirty="0" smtClean="0"/>
              <a:t>в  Красноярском  крае  официально  зарегистрировано всего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-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4457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больных ОП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??!!</a:t>
            </a:r>
          </a:p>
          <a:p>
            <a:pPr marL="609600" indent="-609600">
              <a:lnSpc>
                <a:spcPct val="170000"/>
              </a:lnSpc>
              <a:buNone/>
            </a:pPr>
            <a:r>
              <a:rPr lang="ru-RU" sz="2600" b="1" dirty="0" smtClean="0"/>
              <a:t>Ежегодно   первичная   заболеваемость   в Красноярском  Крае от  600 до 837 пациентов.</a:t>
            </a:r>
          </a:p>
          <a:p>
            <a:pPr marL="609600" indent="-609600">
              <a:lnSpc>
                <a:spcPct val="170000"/>
              </a:lnSpc>
              <a:buFontTx/>
              <a:buNone/>
            </a:pPr>
            <a:endParaRPr lang="ru-RU" altLang="ru-RU" sz="2600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sz="2600" b="1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3400" b="1" dirty="0"/>
              <a:t>Ожидаемое число больных ОП  </a:t>
            </a:r>
            <a:r>
              <a:rPr lang="ru-RU" altLang="ru-RU" sz="3400" b="1" u="sng" dirty="0">
                <a:solidFill>
                  <a:srgbClr val="FF0000"/>
                </a:solidFill>
              </a:rPr>
              <a:t>235 </a:t>
            </a:r>
            <a:r>
              <a:rPr lang="ru-RU" altLang="ru-RU" sz="3400" b="1" u="sng" dirty="0" err="1" smtClean="0">
                <a:solidFill>
                  <a:srgbClr val="FF0000"/>
                </a:solidFill>
              </a:rPr>
              <a:t>тыс</a:t>
            </a:r>
            <a:r>
              <a:rPr lang="ru-RU" altLang="ru-RU" sz="3400" b="1" u="sng" dirty="0" smtClean="0">
                <a:solidFill>
                  <a:srgbClr val="FF0000"/>
                </a:solidFill>
              </a:rPr>
              <a:t>!!!  Где они?</a:t>
            </a:r>
            <a:r>
              <a:rPr lang="ru-RU" altLang="ru-RU" sz="3400" dirty="0" smtClean="0"/>
              <a:t>  </a:t>
            </a:r>
            <a:endParaRPr lang="ru-RU" altLang="ru-RU" sz="34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600" dirty="0"/>
              <a:t> </a:t>
            </a:r>
            <a:r>
              <a:rPr lang="ru-RU" altLang="ru-RU" sz="2600" dirty="0" smtClean="0"/>
              <a:t>                 		</a:t>
            </a:r>
            <a:r>
              <a:rPr lang="ru-RU" altLang="ru-RU" dirty="0" smtClean="0"/>
              <a:t>			                                                                           </a:t>
            </a:r>
            <a:r>
              <a:rPr lang="ru-RU" altLang="ru-RU" sz="1600" dirty="0" smtClean="0"/>
              <a:t>«Краевой МИАЦ 2018г.»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25301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890" y="1754188"/>
            <a:ext cx="7813310" cy="561076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r>
              <a:rPr kumimoji="0" lang="ru-RU" sz="1800" dirty="0" err="1" smtClean="0">
                <a:latin typeface="Arial" charset="0"/>
              </a:rPr>
              <a:t>Прием</a:t>
            </a:r>
            <a:r>
              <a:rPr kumimoji="0" lang="ru-RU" sz="1800" dirty="0" smtClean="0">
                <a:latin typeface="Arial" charset="0"/>
              </a:rPr>
              <a:t> </a:t>
            </a:r>
            <a:r>
              <a:rPr kumimoji="0" lang="ru-RU" sz="1800" dirty="0">
                <a:latin typeface="Arial" charset="0"/>
              </a:rPr>
              <a:t>не менее  </a:t>
            </a:r>
            <a:r>
              <a:rPr kumimoji="0" lang="en-US" sz="1800" dirty="0">
                <a:latin typeface="Arial" charset="0"/>
              </a:rPr>
              <a:t>1000 </a:t>
            </a:r>
            <a:r>
              <a:rPr kumimoji="0" lang="ru-RU" sz="1800" dirty="0">
                <a:latin typeface="Arial" charset="0"/>
              </a:rPr>
              <a:t>мг кальция и </a:t>
            </a:r>
            <a:r>
              <a:rPr kumimoji="0" lang="en-US" sz="1800" dirty="0" smtClean="0">
                <a:latin typeface="Arial" charset="0"/>
              </a:rPr>
              <a:t>800</a:t>
            </a:r>
            <a:r>
              <a:rPr kumimoji="0" lang="ru-RU" sz="1800" dirty="0" smtClean="0">
                <a:latin typeface="Arial" charset="0"/>
              </a:rPr>
              <a:t>-2000</a:t>
            </a:r>
            <a:r>
              <a:rPr kumimoji="0" lang="en-US" sz="1800" dirty="0" smtClean="0">
                <a:latin typeface="Arial" charset="0"/>
              </a:rPr>
              <a:t> </a:t>
            </a:r>
            <a:r>
              <a:rPr kumimoji="0" lang="ru-RU" sz="1800" dirty="0">
                <a:latin typeface="Arial" charset="0"/>
              </a:rPr>
              <a:t>МЕ витамина </a:t>
            </a:r>
            <a:r>
              <a:rPr kumimoji="0" lang="en-US" sz="1800" dirty="0">
                <a:latin typeface="Arial" charset="0"/>
              </a:rPr>
              <a:t>D </a:t>
            </a:r>
            <a:r>
              <a:rPr kumimoji="0" lang="ru-RU" sz="1800" dirty="0">
                <a:latin typeface="Arial" charset="0"/>
              </a:rPr>
              <a:t>ежедневно</a:t>
            </a:r>
            <a:r>
              <a:rPr kumimoji="0" lang="en-US" sz="1800" dirty="0">
                <a:latin typeface="Arial" charset="0"/>
              </a:rPr>
              <a:t>, </a:t>
            </a:r>
            <a:r>
              <a:rPr kumimoji="0" lang="ru-RU" sz="1800" dirty="0">
                <a:latin typeface="Arial" charset="0"/>
              </a:rPr>
              <a:t>особенно в течение первых 10 дней после введения </a:t>
            </a:r>
          </a:p>
          <a:p>
            <a:pPr>
              <a:lnSpc>
                <a:spcPct val="100000"/>
              </a:lnSpc>
              <a:defRPr/>
            </a:pPr>
            <a:r>
              <a:rPr kumimoji="0" lang="ru-RU" sz="1800" dirty="0">
                <a:latin typeface="Arial" charset="0"/>
              </a:rPr>
              <a:t>Пациенту следует особо указать на необходимость приема препаратов кальция для профилактики преходящей </a:t>
            </a:r>
            <a:r>
              <a:rPr kumimoji="0" lang="ru-RU" sz="1800" dirty="0" err="1" smtClean="0">
                <a:latin typeface="Arial" charset="0"/>
              </a:rPr>
              <a:t>гипокальциемии</a:t>
            </a:r>
            <a:endParaRPr kumimoji="0" lang="en-US" sz="1800" dirty="0">
              <a:latin typeface="Arial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ru-RU" sz="1800" dirty="0">
                <a:latin typeface="Arial" charset="0"/>
              </a:rPr>
              <a:t>Пациента следует проинформировать о том, что могут возникнуть транзиторные «</a:t>
            </a:r>
            <a:r>
              <a:rPr kumimoji="0" lang="en-US" sz="1800" dirty="0">
                <a:latin typeface="Arial" charset="0"/>
              </a:rPr>
              <a:t>post-dose</a:t>
            </a:r>
            <a:r>
              <a:rPr kumimoji="0" lang="ru-RU" sz="1800" dirty="0">
                <a:latin typeface="Arial" charset="0"/>
              </a:rPr>
              <a:t>» симптомы в виде повышения температуры, </a:t>
            </a:r>
            <a:r>
              <a:rPr kumimoji="0" lang="ru-RU" sz="1800" dirty="0" smtClean="0">
                <a:latin typeface="Arial" charset="0"/>
              </a:rPr>
              <a:t>болей </a:t>
            </a:r>
            <a:r>
              <a:rPr kumimoji="0" lang="ru-RU" sz="1800" dirty="0">
                <a:latin typeface="Arial" charset="0"/>
              </a:rPr>
              <a:t>в мышцах или </a:t>
            </a:r>
            <a:r>
              <a:rPr kumimoji="0" lang="ru-RU" sz="1800" dirty="0" smtClean="0">
                <a:latin typeface="Arial" charset="0"/>
              </a:rPr>
              <a:t>костях</a:t>
            </a:r>
            <a:endParaRPr kumimoji="0" lang="en-US" sz="1800" dirty="0">
              <a:latin typeface="Arial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kumimoji="0" lang="ru-RU" dirty="0">
                <a:latin typeface="Arial" charset="0"/>
              </a:rPr>
              <a:t>обычно эти признаки возникают в течение первых 3 дней и исчезают в течение 4 дней с момента появления</a:t>
            </a:r>
            <a:endParaRPr kumimoji="0" lang="en-US" dirty="0">
              <a:latin typeface="Arial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kumimoji="0" lang="ru-RU" dirty="0">
                <a:latin typeface="Arial" charset="0"/>
              </a:rPr>
              <a:t>при необходимости в таких случаях можно рекомендовать прием парацетамола или ибупрофена</a:t>
            </a:r>
            <a:r>
              <a:rPr kumimoji="0" lang="en-US" baseline="30000" dirty="0">
                <a:latin typeface="Arial" charset="0"/>
              </a:rPr>
              <a:t>1</a:t>
            </a:r>
            <a:endParaRPr kumimoji="0" lang="en-US" dirty="0">
              <a:latin typeface="Arial" charset="0"/>
            </a:endParaRPr>
          </a:p>
          <a:p>
            <a:pPr marL="452438" lvl="1" indent="0">
              <a:lnSpc>
                <a:spcPct val="100000"/>
              </a:lnSpc>
              <a:buNone/>
              <a:defRPr/>
            </a:pPr>
            <a:endParaRPr kumimoji="0" lang="en-US" sz="2200" dirty="0">
              <a:latin typeface="Arial" charset="0"/>
            </a:endParaRP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174074" y="6242447"/>
            <a:ext cx="1773242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228600" indent="-228600" eaLnBrk="1" hangingPunct="1">
              <a:spcBef>
                <a:spcPct val="20000"/>
              </a:spcBef>
              <a:buAutoNum type="arabicPeriod"/>
            </a:pPr>
            <a:r>
              <a:rPr lang="en-GB" sz="1000" dirty="0" smtClean="0">
                <a:latin typeface="+mn-lt"/>
              </a:rPr>
              <a:t>Data </a:t>
            </a:r>
            <a:r>
              <a:rPr lang="en-GB" sz="1000" dirty="0">
                <a:latin typeface="+mn-lt"/>
              </a:rPr>
              <a:t>on file, Novartis</a:t>
            </a:r>
            <a:r>
              <a:rPr lang="en-GB" sz="1000" dirty="0" smtClean="0">
                <a:latin typeface="+mn-lt"/>
              </a:rPr>
              <a:t>.</a:t>
            </a:r>
            <a:endParaRPr lang="ru-RU" sz="1000" dirty="0" smtClean="0">
              <a:latin typeface="+mn-lt"/>
            </a:endParaRPr>
          </a:p>
          <a:p>
            <a:pPr marL="228600" indent="-228600">
              <a:spcBef>
                <a:spcPct val="20000"/>
              </a:spcBef>
              <a:buAutoNum type="arabicPeriod"/>
            </a:pPr>
            <a:r>
              <a:rPr lang="ru-RU" sz="1000" dirty="0">
                <a:latin typeface="+mn-lt"/>
              </a:rPr>
              <a:t>Рег. номер  ЛС-002514</a:t>
            </a:r>
          </a:p>
          <a:p>
            <a:pPr marL="228600" indent="-228600" eaLnBrk="1" hangingPunct="1">
              <a:spcBef>
                <a:spcPct val="20000"/>
              </a:spcBef>
              <a:buAutoNum type="arabicPeriod"/>
            </a:pPr>
            <a:endParaRPr lang="en-GB" sz="1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263" y="554818"/>
            <a:ext cx="7772400" cy="960120"/>
          </a:xfrm>
        </p:spPr>
        <p:txBody>
          <a:bodyPr>
            <a:normAutofit/>
          </a:bodyPr>
          <a:lstStyle/>
          <a:p>
            <a:r>
              <a:rPr lang="ru-RU" sz="2400" baseline="30000" dirty="0" smtClean="0"/>
              <a:t/>
            </a:r>
            <a:br>
              <a:rPr lang="ru-RU" sz="2400" baseline="30000" dirty="0" smtClean="0"/>
            </a:br>
            <a:r>
              <a:rPr lang="ru-RU" sz="2400" dirty="0" smtClean="0"/>
              <a:t>После инфузии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48" y="132250"/>
            <a:ext cx="1954688" cy="13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74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571"/>
            <a:ext cx="7772400" cy="7115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Вся правда о </a:t>
            </a:r>
            <a:r>
              <a:rPr lang="ru-RU" sz="2800" dirty="0" err="1" smtClean="0"/>
              <a:t>постдозовых</a:t>
            </a:r>
            <a:r>
              <a:rPr lang="ru-RU" sz="2800" dirty="0" smtClean="0"/>
              <a:t> реакциях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796734"/>
              </p:ext>
            </p:extLst>
          </p:nvPr>
        </p:nvGraphicFramePr>
        <p:xfrm>
          <a:off x="753177" y="1531518"/>
          <a:ext cx="77724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3"/>
          <p:cNvSpPr/>
          <p:nvPr/>
        </p:nvSpPr>
        <p:spPr>
          <a:xfrm>
            <a:off x="1066800" y="6217656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I. R. Reid, G. D. Gamble, P.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Mesenbrink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, P. Lakatos, and D. M. </a:t>
            </a:r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Characterization of and Risk Factors for the</a:t>
            </a:r>
          </a:p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Acute-Phase Response after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Zoledronic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r>
              <a:rPr lang="it-IT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Clin Endocrinol Metab 95: 4380–4387, 2010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615954"/>
            <a:ext cx="78370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M. Rossini et al.: Acute Phase Response After </a:t>
            </a:r>
            <a:r>
              <a:rPr lang="en-US" sz="900" dirty="0" err="1"/>
              <a:t>Zoledronic</a:t>
            </a:r>
            <a:r>
              <a:rPr lang="en-US" sz="900" dirty="0"/>
              <a:t> </a:t>
            </a:r>
            <a:r>
              <a:rPr lang="en-US" sz="900" dirty="0" smtClean="0"/>
              <a:t>Acid</a:t>
            </a:r>
            <a:r>
              <a:rPr lang="ru-RU" sz="900" dirty="0" smtClean="0"/>
              <a:t>.</a:t>
            </a:r>
            <a:r>
              <a:rPr lang="it-IT" sz="900" dirty="0"/>
              <a:t> </a:t>
            </a:r>
            <a:r>
              <a:rPr lang="it-IT" sz="900" dirty="0" err="1"/>
              <a:t>Calcif</a:t>
            </a:r>
            <a:r>
              <a:rPr lang="it-IT" sz="900" dirty="0"/>
              <a:t> </a:t>
            </a:r>
            <a:r>
              <a:rPr lang="it-IT" sz="900" dirty="0" err="1"/>
              <a:t>Tissue</a:t>
            </a:r>
            <a:r>
              <a:rPr lang="it-IT" sz="900" dirty="0"/>
              <a:t> </a:t>
            </a:r>
            <a:r>
              <a:rPr lang="it-IT" sz="900" dirty="0" err="1"/>
              <a:t>Int</a:t>
            </a:r>
            <a:r>
              <a:rPr lang="it-IT" sz="900" dirty="0"/>
              <a:t> (2013) 93:249–252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3888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3534299" y="5785660"/>
            <a:ext cx="15686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Ежегодные инфузии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1676400" y="2646610"/>
            <a:ext cx="142875" cy="141288"/>
          </a:xfrm>
          <a:prstGeom prst="rect">
            <a:avLst/>
          </a:prstGeom>
          <a:solidFill>
            <a:srgbClr val="FEAB46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1950707" y="2592757"/>
            <a:ext cx="1380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Субфебрильное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повышение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тела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 rot="-5400000">
            <a:off x="-335134" y="3292814"/>
            <a:ext cx="2424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Частота 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(%)</a:t>
            </a:r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1528312" y="2984000"/>
            <a:ext cx="1714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15%</a:t>
            </a:r>
          </a:p>
        </p:txBody>
      </p:sp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6934200" y="5105400"/>
            <a:ext cx="171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cs typeface="Arial" charset="0"/>
              </a:rPr>
              <a:t>1%</a:t>
            </a:r>
            <a:endParaRPr kumimoji="1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cs typeface="Arial" charset="0"/>
            </a:endParaRPr>
          </a:p>
        </p:txBody>
      </p:sp>
      <p:sp>
        <p:nvSpPr>
          <p:cNvPr id="100360" name="Line 9"/>
          <p:cNvSpPr>
            <a:spLocks noChangeShapeType="1"/>
          </p:cNvSpPr>
          <p:nvPr/>
        </p:nvSpPr>
        <p:spPr bwMode="auto">
          <a:xfrm>
            <a:off x="1128713" y="6205538"/>
            <a:ext cx="4111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1" name="Line 10"/>
          <p:cNvSpPr>
            <a:spLocks noChangeShapeType="1"/>
          </p:cNvSpPr>
          <p:nvPr/>
        </p:nvSpPr>
        <p:spPr bwMode="auto">
          <a:xfrm>
            <a:off x="1128713" y="5913438"/>
            <a:ext cx="0" cy="292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4572000" y="5913438"/>
            <a:ext cx="0" cy="292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5243513" y="5927725"/>
            <a:ext cx="0" cy="292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4" name="Line 13"/>
          <p:cNvSpPr>
            <a:spLocks noChangeShapeType="1"/>
          </p:cNvSpPr>
          <p:nvPr/>
        </p:nvSpPr>
        <p:spPr bwMode="auto">
          <a:xfrm>
            <a:off x="8686800" y="5927725"/>
            <a:ext cx="0" cy="292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5" name="Rectangle 14"/>
          <p:cNvSpPr>
            <a:spLocks noChangeArrowheads="1"/>
          </p:cNvSpPr>
          <p:nvPr/>
        </p:nvSpPr>
        <p:spPr bwMode="auto">
          <a:xfrm>
            <a:off x="1309688" y="3225800"/>
            <a:ext cx="68389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6" name="Rectangle 15"/>
          <p:cNvSpPr>
            <a:spLocks noChangeArrowheads="1"/>
          </p:cNvSpPr>
          <p:nvPr/>
        </p:nvSpPr>
        <p:spPr bwMode="auto">
          <a:xfrm>
            <a:off x="1570630" y="3294062"/>
            <a:ext cx="334963" cy="2184400"/>
          </a:xfrm>
          <a:prstGeom prst="rect">
            <a:avLst/>
          </a:prstGeom>
          <a:solidFill>
            <a:srgbClr val="FEAB46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7" name="Rectangle 16"/>
          <p:cNvSpPr>
            <a:spLocks noChangeArrowheads="1"/>
          </p:cNvSpPr>
          <p:nvPr/>
        </p:nvSpPr>
        <p:spPr bwMode="auto">
          <a:xfrm>
            <a:off x="1893888" y="5156200"/>
            <a:ext cx="325437" cy="339725"/>
          </a:xfrm>
          <a:prstGeom prst="rect">
            <a:avLst/>
          </a:prstGeom>
          <a:solidFill>
            <a:srgbClr val="FEAB46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8" name="Rectangle 17"/>
          <p:cNvSpPr>
            <a:spLocks noChangeArrowheads="1"/>
          </p:cNvSpPr>
          <p:nvPr/>
        </p:nvSpPr>
        <p:spPr bwMode="auto">
          <a:xfrm>
            <a:off x="2219325" y="5365750"/>
            <a:ext cx="336550" cy="130175"/>
          </a:xfrm>
          <a:prstGeom prst="rect">
            <a:avLst/>
          </a:prstGeom>
          <a:solidFill>
            <a:srgbClr val="FEAB46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69" name="Rectangle 18"/>
          <p:cNvSpPr>
            <a:spLocks noChangeArrowheads="1"/>
          </p:cNvSpPr>
          <p:nvPr/>
        </p:nvSpPr>
        <p:spPr bwMode="auto">
          <a:xfrm>
            <a:off x="2890838" y="4332288"/>
            <a:ext cx="336550" cy="1163637"/>
          </a:xfrm>
          <a:prstGeom prst="rect">
            <a:avLst/>
          </a:prstGeom>
          <a:solidFill>
            <a:srgbClr val="3333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0" name="Rectangle 19"/>
          <p:cNvSpPr>
            <a:spLocks noChangeArrowheads="1"/>
          </p:cNvSpPr>
          <p:nvPr/>
        </p:nvSpPr>
        <p:spPr bwMode="auto">
          <a:xfrm>
            <a:off x="3227388" y="5280025"/>
            <a:ext cx="327025" cy="215900"/>
          </a:xfrm>
          <a:prstGeom prst="rect">
            <a:avLst/>
          </a:prstGeom>
          <a:solidFill>
            <a:srgbClr val="3333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1" name="Rectangle 20"/>
          <p:cNvSpPr>
            <a:spLocks noChangeArrowheads="1"/>
          </p:cNvSpPr>
          <p:nvPr/>
        </p:nvSpPr>
        <p:spPr bwMode="auto">
          <a:xfrm>
            <a:off x="3554413" y="5365750"/>
            <a:ext cx="336550" cy="130175"/>
          </a:xfrm>
          <a:prstGeom prst="rect">
            <a:avLst/>
          </a:prstGeom>
          <a:solidFill>
            <a:srgbClr val="3333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2" name="Rectangle 21"/>
          <p:cNvSpPr>
            <a:spLocks noChangeArrowheads="1"/>
          </p:cNvSpPr>
          <p:nvPr/>
        </p:nvSpPr>
        <p:spPr bwMode="auto">
          <a:xfrm>
            <a:off x="4224338" y="4505325"/>
            <a:ext cx="336550" cy="990600"/>
          </a:xfrm>
          <a:prstGeom prst="rect">
            <a:avLst/>
          </a:prstGeom>
          <a:solidFill>
            <a:srgbClr val="97D4E5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3" name="Rectangle 22"/>
          <p:cNvSpPr>
            <a:spLocks noChangeArrowheads="1"/>
          </p:cNvSpPr>
          <p:nvPr/>
        </p:nvSpPr>
        <p:spPr bwMode="auto">
          <a:xfrm>
            <a:off x="4560888" y="5280025"/>
            <a:ext cx="327025" cy="215900"/>
          </a:xfrm>
          <a:prstGeom prst="rect">
            <a:avLst/>
          </a:prstGeom>
          <a:solidFill>
            <a:srgbClr val="97D4E5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4" name="Rectangle 23"/>
          <p:cNvSpPr>
            <a:spLocks noChangeArrowheads="1"/>
          </p:cNvSpPr>
          <p:nvPr/>
        </p:nvSpPr>
        <p:spPr bwMode="auto">
          <a:xfrm>
            <a:off x="4887913" y="5365750"/>
            <a:ext cx="336550" cy="130175"/>
          </a:xfrm>
          <a:prstGeom prst="rect">
            <a:avLst/>
          </a:prstGeom>
          <a:solidFill>
            <a:srgbClr val="97D4E5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5" name="Rectangle 24"/>
          <p:cNvSpPr>
            <a:spLocks noChangeArrowheads="1"/>
          </p:cNvSpPr>
          <p:nvPr/>
        </p:nvSpPr>
        <p:spPr bwMode="auto">
          <a:xfrm>
            <a:off x="5559425" y="4670425"/>
            <a:ext cx="336550" cy="825500"/>
          </a:xfrm>
          <a:prstGeom prst="rect">
            <a:avLst/>
          </a:prstGeom>
          <a:solidFill>
            <a:srgbClr val="B7D30B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6" name="Rectangle 25"/>
          <p:cNvSpPr>
            <a:spLocks noChangeArrowheads="1"/>
          </p:cNvSpPr>
          <p:nvPr/>
        </p:nvSpPr>
        <p:spPr bwMode="auto">
          <a:xfrm>
            <a:off x="5895975" y="5267325"/>
            <a:ext cx="327025" cy="228600"/>
          </a:xfrm>
          <a:prstGeom prst="rect">
            <a:avLst/>
          </a:prstGeom>
          <a:solidFill>
            <a:srgbClr val="B7D30B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7" name="Rectangle 26"/>
          <p:cNvSpPr>
            <a:spLocks noChangeArrowheads="1"/>
          </p:cNvSpPr>
          <p:nvPr/>
        </p:nvSpPr>
        <p:spPr bwMode="auto">
          <a:xfrm>
            <a:off x="6223000" y="5397500"/>
            <a:ext cx="334963" cy="98425"/>
          </a:xfrm>
          <a:prstGeom prst="rect">
            <a:avLst/>
          </a:prstGeom>
          <a:solidFill>
            <a:srgbClr val="B7D30B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8" name="Rectangle 27"/>
          <p:cNvSpPr>
            <a:spLocks noChangeArrowheads="1"/>
          </p:cNvSpPr>
          <p:nvPr/>
        </p:nvSpPr>
        <p:spPr bwMode="auto">
          <a:xfrm>
            <a:off x="6892925" y="4725988"/>
            <a:ext cx="336550" cy="769937"/>
          </a:xfrm>
          <a:prstGeom prst="rect">
            <a:avLst/>
          </a:prstGeom>
          <a:solidFill>
            <a:srgbClr val="9900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79" name="Rectangle 28"/>
          <p:cNvSpPr>
            <a:spLocks noChangeArrowheads="1"/>
          </p:cNvSpPr>
          <p:nvPr/>
        </p:nvSpPr>
        <p:spPr bwMode="auto">
          <a:xfrm>
            <a:off x="7229475" y="5267325"/>
            <a:ext cx="327025" cy="228600"/>
          </a:xfrm>
          <a:prstGeom prst="rect">
            <a:avLst/>
          </a:prstGeom>
          <a:solidFill>
            <a:srgbClr val="9900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80" name="Rectangle 29"/>
          <p:cNvSpPr>
            <a:spLocks noChangeArrowheads="1"/>
          </p:cNvSpPr>
          <p:nvPr/>
        </p:nvSpPr>
        <p:spPr bwMode="auto">
          <a:xfrm>
            <a:off x="7556500" y="5408613"/>
            <a:ext cx="336550" cy="87312"/>
          </a:xfrm>
          <a:prstGeom prst="rect">
            <a:avLst/>
          </a:prstGeom>
          <a:solidFill>
            <a:srgbClr val="9900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81" name="Line 30"/>
          <p:cNvSpPr>
            <a:spLocks noChangeShapeType="1"/>
          </p:cNvSpPr>
          <p:nvPr/>
        </p:nvSpPr>
        <p:spPr bwMode="auto">
          <a:xfrm>
            <a:off x="1309688" y="5495925"/>
            <a:ext cx="6838950" cy="0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382" name="Group 31"/>
          <p:cNvGrpSpPr>
            <a:grpSpLocks/>
          </p:cNvGrpSpPr>
          <p:nvPr/>
        </p:nvGrpSpPr>
        <p:grpSpPr bwMode="auto">
          <a:xfrm>
            <a:off x="1300163" y="3224213"/>
            <a:ext cx="69850" cy="2309812"/>
            <a:chOff x="732" y="1216"/>
            <a:chExt cx="46" cy="2255"/>
          </a:xfrm>
        </p:grpSpPr>
        <p:sp>
          <p:nvSpPr>
            <p:cNvPr id="100458" name="Line 32"/>
            <p:cNvSpPr>
              <a:spLocks noChangeShapeType="1"/>
            </p:cNvSpPr>
            <p:nvPr/>
          </p:nvSpPr>
          <p:spPr bwMode="auto">
            <a:xfrm>
              <a:off x="738" y="3156"/>
              <a:ext cx="40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9" name="Line 33"/>
            <p:cNvSpPr>
              <a:spLocks noChangeShapeType="1"/>
            </p:cNvSpPr>
            <p:nvPr/>
          </p:nvSpPr>
          <p:spPr bwMode="auto">
            <a:xfrm>
              <a:off x="738" y="2880"/>
              <a:ext cx="40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60" name="Line 34"/>
            <p:cNvSpPr>
              <a:spLocks noChangeShapeType="1"/>
            </p:cNvSpPr>
            <p:nvPr/>
          </p:nvSpPr>
          <p:spPr bwMode="auto">
            <a:xfrm>
              <a:off x="738" y="2604"/>
              <a:ext cx="40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61" name="Line 35"/>
            <p:cNvSpPr>
              <a:spLocks noChangeShapeType="1"/>
            </p:cNvSpPr>
            <p:nvPr/>
          </p:nvSpPr>
          <p:spPr bwMode="auto">
            <a:xfrm>
              <a:off x="738" y="2328"/>
              <a:ext cx="40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62" name="Line 36"/>
            <p:cNvSpPr>
              <a:spLocks noChangeShapeType="1"/>
            </p:cNvSpPr>
            <p:nvPr/>
          </p:nvSpPr>
          <p:spPr bwMode="auto">
            <a:xfrm>
              <a:off x="738" y="2046"/>
              <a:ext cx="40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63" name="Line 37"/>
            <p:cNvSpPr>
              <a:spLocks noChangeShapeType="1"/>
            </p:cNvSpPr>
            <p:nvPr/>
          </p:nvSpPr>
          <p:spPr bwMode="auto">
            <a:xfrm>
              <a:off x="738" y="1770"/>
              <a:ext cx="40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64" name="Line 38"/>
            <p:cNvSpPr>
              <a:spLocks noChangeShapeType="1"/>
            </p:cNvSpPr>
            <p:nvPr/>
          </p:nvSpPr>
          <p:spPr bwMode="auto">
            <a:xfrm>
              <a:off x="738" y="1494"/>
              <a:ext cx="40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65" name="Line 39"/>
            <p:cNvSpPr>
              <a:spLocks noChangeShapeType="1"/>
            </p:cNvSpPr>
            <p:nvPr/>
          </p:nvSpPr>
          <p:spPr bwMode="auto">
            <a:xfrm>
              <a:off x="732" y="1218"/>
              <a:ext cx="46" cy="0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66" name="Line 40"/>
            <p:cNvSpPr>
              <a:spLocks noChangeShapeType="1"/>
            </p:cNvSpPr>
            <p:nvPr/>
          </p:nvSpPr>
          <p:spPr bwMode="auto">
            <a:xfrm flipV="1">
              <a:off x="774" y="1216"/>
              <a:ext cx="4" cy="2255"/>
            </a:xfrm>
            <a:prstGeom prst="line">
              <a:avLst/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0383" name="Line 41"/>
          <p:cNvSpPr>
            <a:spLocks noChangeShapeType="1"/>
          </p:cNvSpPr>
          <p:nvPr/>
        </p:nvSpPr>
        <p:spPr bwMode="auto">
          <a:xfrm flipV="1">
            <a:off x="8148638" y="5495925"/>
            <a:ext cx="0" cy="47625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84" name="Rectangle 42"/>
          <p:cNvSpPr>
            <a:spLocks noChangeArrowheads="1"/>
          </p:cNvSpPr>
          <p:nvPr/>
        </p:nvSpPr>
        <p:spPr bwMode="auto">
          <a:xfrm>
            <a:off x="1144216" y="5402263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100385" name="Rectangle 43"/>
          <p:cNvSpPr>
            <a:spLocks noChangeArrowheads="1"/>
          </p:cNvSpPr>
          <p:nvPr/>
        </p:nvSpPr>
        <p:spPr bwMode="auto">
          <a:xfrm>
            <a:off x="1144216" y="514850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0386" name="Rectangle 44"/>
          <p:cNvSpPr>
            <a:spLocks noChangeArrowheads="1"/>
          </p:cNvSpPr>
          <p:nvPr/>
        </p:nvSpPr>
        <p:spPr bwMode="auto">
          <a:xfrm>
            <a:off x="1144216" y="4865927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00387" name="Rectangle 45"/>
          <p:cNvSpPr>
            <a:spLocks noChangeArrowheads="1"/>
          </p:cNvSpPr>
          <p:nvPr/>
        </p:nvSpPr>
        <p:spPr bwMode="auto">
          <a:xfrm>
            <a:off x="1144216" y="458335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00388" name="Rectangle 46"/>
          <p:cNvSpPr>
            <a:spLocks noChangeArrowheads="1"/>
          </p:cNvSpPr>
          <p:nvPr/>
        </p:nvSpPr>
        <p:spPr bwMode="auto">
          <a:xfrm>
            <a:off x="1144216" y="4300777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100389" name="Rectangle 47"/>
          <p:cNvSpPr>
            <a:spLocks noChangeArrowheads="1"/>
          </p:cNvSpPr>
          <p:nvPr/>
        </p:nvSpPr>
        <p:spPr bwMode="auto">
          <a:xfrm>
            <a:off x="993404" y="4011852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100390" name="Rectangle 48"/>
          <p:cNvSpPr>
            <a:spLocks noChangeArrowheads="1"/>
          </p:cNvSpPr>
          <p:nvPr/>
        </p:nvSpPr>
        <p:spPr bwMode="auto">
          <a:xfrm>
            <a:off x="993404" y="3727689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100391" name="Rectangle 49"/>
          <p:cNvSpPr>
            <a:spLocks noChangeArrowheads="1"/>
          </p:cNvSpPr>
          <p:nvPr/>
        </p:nvSpPr>
        <p:spPr bwMode="auto">
          <a:xfrm>
            <a:off x="993404" y="3446702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100392" name="Rectangle 50"/>
          <p:cNvSpPr>
            <a:spLocks noChangeArrowheads="1"/>
          </p:cNvSpPr>
          <p:nvPr/>
        </p:nvSpPr>
        <p:spPr bwMode="auto">
          <a:xfrm>
            <a:off x="993404" y="3162539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100393" name="Line 51"/>
          <p:cNvSpPr>
            <a:spLocks noChangeShapeType="1"/>
          </p:cNvSpPr>
          <p:nvPr/>
        </p:nvSpPr>
        <p:spPr bwMode="auto">
          <a:xfrm flipV="1">
            <a:off x="6711950" y="5495925"/>
            <a:ext cx="1588" cy="47625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94" name="Line 52"/>
          <p:cNvSpPr>
            <a:spLocks noChangeShapeType="1"/>
          </p:cNvSpPr>
          <p:nvPr/>
        </p:nvSpPr>
        <p:spPr bwMode="auto">
          <a:xfrm flipV="1">
            <a:off x="5381625" y="5499100"/>
            <a:ext cx="1588" cy="49213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95" name="Line 53"/>
          <p:cNvSpPr>
            <a:spLocks noChangeShapeType="1"/>
          </p:cNvSpPr>
          <p:nvPr/>
        </p:nvSpPr>
        <p:spPr bwMode="auto">
          <a:xfrm flipV="1">
            <a:off x="4052888" y="5499100"/>
            <a:ext cx="1587" cy="49213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96" name="Line 54"/>
          <p:cNvSpPr>
            <a:spLocks noChangeShapeType="1"/>
          </p:cNvSpPr>
          <p:nvPr/>
        </p:nvSpPr>
        <p:spPr bwMode="auto">
          <a:xfrm flipV="1">
            <a:off x="2714625" y="5499100"/>
            <a:ext cx="1588" cy="49213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97" name="Rectangle 55"/>
          <p:cNvSpPr>
            <a:spLocks noChangeArrowheads="1"/>
          </p:cNvSpPr>
          <p:nvPr/>
        </p:nvSpPr>
        <p:spPr bwMode="auto">
          <a:xfrm>
            <a:off x="2903372" y="3478613"/>
            <a:ext cx="138113" cy="74613"/>
          </a:xfrm>
          <a:prstGeom prst="rect">
            <a:avLst/>
          </a:prstGeom>
          <a:solidFill>
            <a:srgbClr val="3333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98" name="Rectangle 56"/>
          <p:cNvSpPr>
            <a:spLocks noChangeArrowheads="1"/>
          </p:cNvSpPr>
          <p:nvPr/>
        </p:nvSpPr>
        <p:spPr bwMode="auto">
          <a:xfrm>
            <a:off x="3338265" y="3400888"/>
            <a:ext cx="6588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Миалгии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99" name="Rectangle 57"/>
          <p:cNvSpPr>
            <a:spLocks noChangeArrowheads="1"/>
          </p:cNvSpPr>
          <p:nvPr/>
        </p:nvSpPr>
        <p:spPr bwMode="auto">
          <a:xfrm>
            <a:off x="4299743" y="3893574"/>
            <a:ext cx="131763" cy="90488"/>
          </a:xfrm>
          <a:prstGeom prst="rect">
            <a:avLst/>
          </a:prstGeom>
          <a:solidFill>
            <a:srgbClr val="97D4E5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00" name="Rectangle 58"/>
          <p:cNvSpPr>
            <a:spLocks noChangeArrowheads="1"/>
          </p:cNvSpPr>
          <p:nvPr/>
        </p:nvSpPr>
        <p:spPr bwMode="auto">
          <a:xfrm>
            <a:off x="4300129" y="3543925"/>
            <a:ext cx="21291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Гриппоподобное состояние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01" name="Rectangle 59"/>
          <p:cNvSpPr>
            <a:spLocks noChangeArrowheads="1"/>
          </p:cNvSpPr>
          <p:nvPr/>
        </p:nvSpPr>
        <p:spPr bwMode="auto">
          <a:xfrm>
            <a:off x="5511800" y="4111625"/>
            <a:ext cx="133350" cy="90488"/>
          </a:xfrm>
          <a:prstGeom prst="rect">
            <a:avLst/>
          </a:prstGeom>
          <a:solidFill>
            <a:srgbClr val="B7D30B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02" name="Rectangle 60"/>
          <p:cNvSpPr>
            <a:spLocks noChangeArrowheads="1"/>
          </p:cNvSpPr>
          <p:nvPr/>
        </p:nvSpPr>
        <p:spPr bwMode="auto">
          <a:xfrm>
            <a:off x="5737225" y="4083050"/>
            <a:ext cx="1143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Головная боль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03" name="Rectangle 61"/>
          <p:cNvSpPr>
            <a:spLocks noChangeArrowheads="1"/>
          </p:cNvSpPr>
          <p:nvPr/>
        </p:nvSpPr>
        <p:spPr bwMode="auto">
          <a:xfrm>
            <a:off x="7086600" y="4267200"/>
            <a:ext cx="133350" cy="92075"/>
          </a:xfrm>
          <a:prstGeom prst="rect">
            <a:avLst/>
          </a:prstGeom>
          <a:solidFill>
            <a:srgbClr val="9900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04" name="Rectangle 62"/>
          <p:cNvSpPr>
            <a:spLocks noChangeArrowheads="1"/>
          </p:cNvSpPr>
          <p:nvPr/>
        </p:nvSpPr>
        <p:spPr bwMode="auto">
          <a:xfrm>
            <a:off x="7315200" y="4191000"/>
            <a:ext cx="8090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Артралгии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05" name="Rectangle 63"/>
          <p:cNvSpPr>
            <a:spLocks noChangeArrowheads="1"/>
          </p:cNvSpPr>
          <p:nvPr/>
        </p:nvSpPr>
        <p:spPr bwMode="auto">
          <a:xfrm>
            <a:off x="1682502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0406" name="Rectangle 64"/>
          <p:cNvSpPr>
            <a:spLocks noChangeArrowheads="1"/>
          </p:cNvSpPr>
          <p:nvPr/>
        </p:nvSpPr>
        <p:spPr bwMode="auto">
          <a:xfrm>
            <a:off x="2014290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0407" name="Rectangle 65"/>
          <p:cNvSpPr>
            <a:spLocks noChangeArrowheads="1"/>
          </p:cNvSpPr>
          <p:nvPr/>
        </p:nvSpPr>
        <p:spPr bwMode="auto">
          <a:xfrm>
            <a:off x="2368302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0408" name="Rectangle 66"/>
          <p:cNvSpPr>
            <a:spLocks noChangeArrowheads="1"/>
          </p:cNvSpPr>
          <p:nvPr/>
        </p:nvSpPr>
        <p:spPr bwMode="auto">
          <a:xfrm>
            <a:off x="3008065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0409" name="Rectangle 67"/>
          <p:cNvSpPr>
            <a:spLocks noChangeArrowheads="1"/>
          </p:cNvSpPr>
          <p:nvPr/>
        </p:nvSpPr>
        <p:spPr bwMode="auto">
          <a:xfrm>
            <a:off x="3338265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0410" name="Rectangle 68"/>
          <p:cNvSpPr>
            <a:spLocks noChangeArrowheads="1"/>
          </p:cNvSpPr>
          <p:nvPr/>
        </p:nvSpPr>
        <p:spPr bwMode="auto">
          <a:xfrm>
            <a:off x="3692277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0411" name="Rectangle 69"/>
          <p:cNvSpPr>
            <a:spLocks noChangeArrowheads="1"/>
          </p:cNvSpPr>
          <p:nvPr/>
        </p:nvSpPr>
        <p:spPr bwMode="auto">
          <a:xfrm>
            <a:off x="4354265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0412" name="Rectangle 70"/>
          <p:cNvSpPr>
            <a:spLocks noChangeArrowheads="1"/>
          </p:cNvSpPr>
          <p:nvPr/>
        </p:nvSpPr>
        <p:spPr bwMode="auto">
          <a:xfrm>
            <a:off x="4687640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0413" name="Rectangle 71"/>
          <p:cNvSpPr>
            <a:spLocks noChangeArrowheads="1"/>
          </p:cNvSpPr>
          <p:nvPr/>
        </p:nvSpPr>
        <p:spPr bwMode="auto">
          <a:xfrm>
            <a:off x="5038477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0414" name="Rectangle 72"/>
          <p:cNvSpPr>
            <a:spLocks noChangeArrowheads="1"/>
          </p:cNvSpPr>
          <p:nvPr/>
        </p:nvSpPr>
        <p:spPr bwMode="auto">
          <a:xfrm>
            <a:off x="5698877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0415" name="Rectangle 73"/>
          <p:cNvSpPr>
            <a:spLocks noChangeArrowheads="1"/>
          </p:cNvSpPr>
          <p:nvPr/>
        </p:nvSpPr>
        <p:spPr bwMode="auto">
          <a:xfrm>
            <a:off x="6030665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0416" name="Rectangle 74"/>
          <p:cNvSpPr>
            <a:spLocks noChangeArrowheads="1"/>
          </p:cNvSpPr>
          <p:nvPr/>
        </p:nvSpPr>
        <p:spPr bwMode="auto">
          <a:xfrm>
            <a:off x="6383090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0417" name="Rectangle 75"/>
          <p:cNvSpPr>
            <a:spLocks noChangeArrowheads="1"/>
          </p:cNvSpPr>
          <p:nvPr/>
        </p:nvSpPr>
        <p:spPr bwMode="auto">
          <a:xfrm>
            <a:off x="7037140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0418" name="Rectangle 76"/>
          <p:cNvSpPr>
            <a:spLocks noChangeArrowheads="1"/>
          </p:cNvSpPr>
          <p:nvPr/>
        </p:nvSpPr>
        <p:spPr bwMode="auto">
          <a:xfrm>
            <a:off x="7367340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0419" name="Rectangle 77"/>
          <p:cNvSpPr>
            <a:spLocks noChangeArrowheads="1"/>
          </p:cNvSpPr>
          <p:nvPr/>
        </p:nvSpPr>
        <p:spPr bwMode="auto">
          <a:xfrm>
            <a:off x="7721352" y="551973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00420" name="Text Box 78"/>
          <p:cNvSpPr txBox="1">
            <a:spLocks noChangeArrowheads="1"/>
          </p:cNvSpPr>
          <p:nvPr/>
        </p:nvSpPr>
        <p:spPr bwMode="auto">
          <a:xfrm>
            <a:off x="1830785" y="4887139"/>
            <a:ext cx="1589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2%</a:t>
            </a:r>
          </a:p>
        </p:txBody>
      </p:sp>
      <p:sp>
        <p:nvSpPr>
          <p:cNvPr id="100421" name="Text Box 79"/>
          <p:cNvSpPr txBox="1">
            <a:spLocks noChangeArrowheads="1"/>
          </p:cNvSpPr>
          <p:nvPr/>
        </p:nvSpPr>
        <p:spPr bwMode="auto">
          <a:xfrm>
            <a:off x="2190824" y="5104626"/>
            <a:ext cx="1589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1%</a:t>
            </a:r>
          </a:p>
        </p:txBody>
      </p:sp>
      <p:sp>
        <p:nvSpPr>
          <p:cNvPr id="100422" name="Text Box 80"/>
          <p:cNvSpPr txBox="1">
            <a:spLocks noChangeArrowheads="1"/>
          </p:cNvSpPr>
          <p:nvPr/>
        </p:nvSpPr>
        <p:spPr bwMode="auto">
          <a:xfrm>
            <a:off x="3126929" y="5024209"/>
            <a:ext cx="1589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2%</a:t>
            </a:r>
          </a:p>
        </p:txBody>
      </p:sp>
      <p:sp>
        <p:nvSpPr>
          <p:cNvPr id="100423" name="Text Box 81"/>
          <p:cNvSpPr txBox="1">
            <a:spLocks noChangeArrowheads="1"/>
          </p:cNvSpPr>
          <p:nvPr/>
        </p:nvSpPr>
        <p:spPr bwMode="auto">
          <a:xfrm>
            <a:off x="3485381" y="5112564"/>
            <a:ext cx="1590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1%</a:t>
            </a:r>
          </a:p>
        </p:txBody>
      </p:sp>
      <p:sp>
        <p:nvSpPr>
          <p:cNvPr id="100424" name="Text Box 82"/>
          <p:cNvSpPr txBox="1">
            <a:spLocks noChangeArrowheads="1"/>
          </p:cNvSpPr>
          <p:nvPr/>
        </p:nvSpPr>
        <p:spPr bwMode="auto">
          <a:xfrm>
            <a:off x="4495081" y="5024209"/>
            <a:ext cx="1589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1%</a:t>
            </a:r>
          </a:p>
        </p:txBody>
      </p:sp>
      <p:sp>
        <p:nvSpPr>
          <p:cNvPr id="100425" name="Text Box 83"/>
          <p:cNvSpPr txBox="1">
            <a:spLocks noChangeArrowheads="1"/>
          </p:cNvSpPr>
          <p:nvPr/>
        </p:nvSpPr>
        <p:spPr bwMode="auto">
          <a:xfrm>
            <a:off x="4860032" y="5084763"/>
            <a:ext cx="159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cs typeface="Arial" charset="0"/>
              </a:rPr>
              <a:t>1%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cs typeface="Arial" charset="0"/>
            </a:endParaRPr>
          </a:p>
        </p:txBody>
      </p:sp>
      <p:sp>
        <p:nvSpPr>
          <p:cNvPr id="100426" name="Text Box 84"/>
          <p:cNvSpPr txBox="1">
            <a:spLocks noChangeArrowheads="1"/>
          </p:cNvSpPr>
          <p:nvPr/>
        </p:nvSpPr>
        <p:spPr bwMode="auto">
          <a:xfrm>
            <a:off x="5893147" y="4950639"/>
            <a:ext cx="1590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2%</a:t>
            </a:r>
          </a:p>
        </p:txBody>
      </p:sp>
      <p:sp>
        <p:nvSpPr>
          <p:cNvPr id="100427" name="Text Box 85"/>
          <p:cNvSpPr txBox="1">
            <a:spLocks noChangeArrowheads="1"/>
          </p:cNvSpPr>
          <p:nvPr/>
        </p:nvSpPr>
        <p:spPr bwMode="auto">
          <a:xfrm>
            <a:off x="7517829" y="5140424"/>
            <a:ext cx="159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cs typeface="Arial" charset="0"/>
              </a:rPr>
              <a:t>1%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cs typeface="Arial" charset="0"/>
            </a:endParaRPr>
          </a:p>
        </p:txBody>
      </p:sp>
      <p:sp>
        <p:nvSpPr>
          <p:cNvPr id="100428" name="Text Box 86"/>
          <p:cNvSpPr txBox="1">
            <a:spLocks noChangeArrowheads="1"/>
          </p:cNvSpPr>
          <p:nvPr/>
        </p:nvSpPr>
        <p:spPr bwMode="auto">
          <a:xfrm>
            <a:off x="7189291" y="5024209"/>
            <a:ext cx="1590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2%</a:t>
            </a:r>
          </a:p>
        </p:txBody>
      </p:sp>
      <p:sp>
        <p:nvSpPr>
          <p:cNvPr id="100429" name="Text Box 87"/>
          <p:cNvSpPr txBox="1">
            <a:spLocks noChangeArrowheads="1"/>
          </p:cNvSpPr>
          <p:nvPr/>
        </p:nvSpPr>
        <p:spPr bwMode="auto">
          <a:xfrm>
            <a:off x="2765301" y="4060051"/>
            <a:ext cx="1590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8%</a:t>
            </a:r>
          </a:p>
        </p:txBody>
      </p:sp>
      <p:sp>
        <p:nvSpPr>
          <p:cNvPr id="100430" name="Text Box 88"/>
          <p:cNvSpPr txBox="1">
            <a:spLocks noChangeArrowheads="1"/>
          </p:cNvSpPr>
          <p:nvPr/>
        </p:nvSpPr>
        <p:spPr bwMode="auto">
          <a:xfrm>
            <a:off x="4061445" y="4217988"/>
            <a:ext cx="159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cs typeface="Arial" charset="0"/>
              </a:rPr>
              <a:t>7%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cs typeface="Arial" charset="0"/>
            </a:endParaRPr>
          </a:p>
        </p:txBody>
      </p:sp>
      <p:sp>
        <p:nvSpPr>
          <p:cNvPr id="100431" name="Text Box 89"/>
          <p:cNvSpPr txBox="1">
            <a:spLocks noChangeArrowheads="1"/>
          </p:cNvSpPr>
          <p:nvPr/>
        </p:nvSpPr>
        <p:spPr bwMode="auto">
          <a:xfrm>
            <a:off x="5462686" y="4374376"/>
            <a:ext cx="1589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6%</a:t>
            </a:r>
          </a:p>
        </p:txBody>
      </p:sp>
      <p:sp>
        <p:nvSpPr>
          <p:cNvPr id="100432" name="Text Box 90"/>
          <p:cNvSpPr txBox="1">
            <a:spLocks noChangeArrowheads="1"/>
          </p:cNvSpPr>
          <p:nvPr/>
        </p:nvSpPr>
        <p:spPr bwMode="auto">
          <a:xfrm>
            <a:off x="6829251" y="4447401"/>
            <a:ext cx="1590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5%</a:t>
            </a:r>
          </a:p>
        </p:txBody>
      </p:sp>
      <p:grpSp>
        <p:nvGrpSpPr>
          <p:cNvPr id="100433" name="Group 91"/>
          <p:cNvGrpSpPr>
            <a:grpSpLocks/>
          </p:cNvGrpSpPr>
          <p:nvPr/>
        </p:nvGrpSpPr>
        <p:grpSpPr bwMode="auto">
          <a:xfrm>
            <a:off x="1569949" y="5251344"/>
            <a:ext cx="6332537" cy="227013"/>
            <a:chOff x="908" y="3212"/>
            <a:chExt cx="4300" cy="222"/>
          </a:xfrm>
        </p:grpSpPr>
        <p:sp>
          <p:nvSpPr>
            <p:cNvPr id="1018972" name="Rectangle 92" descr="Wide downward diagonal"/>
            <p:cNvSpPr>
              <a:spLocks noChangeArrowheads="1"/>
            </p:cNvSpPr>
            <p:nvPr/>
          </p:nvSpPr>
          <p:spPr bwMode="auto">
            <a:xfrm>
              <a:off x="908" y="3212"/>
              <a:ext cx="222" cy="222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444" name="Rectangle 93" descr="Wide downward diagonal"/>
            <p:cNvSpPr>
              <a:spLocks noChangeArrowheads="1"/>
            </p:cNvSpPr>
            <p:nvPr/>
          </p:nvSpPr>
          <p:spPr bwMode="auto">
            <a:xfrm>
              <a:off x="1134" y="3359"/>
              <a:ext cx="222" cy="75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45" name="Rectangle 94" descr="Wide downward diagonal"/>
            <p:cNvSpPr>
              <a:spLocks noChangeArrowheads="1"/>
            </p:cNvSpPr>
            <p:nvPr/>
          </p:nvSpPr>
          <p:spPr bwMode="auto">
            <a:xfrm>
              <a:off x="1362" y="3387"/>
              <a:ext cx="222" cy="47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46" name="Rectangle 95" descr="Wide downward diagonal"/>
            <p:cNvSpPr>
              <a:spLocks noChangeArrowheads="1"/>
            </p:cNvSpPr>
            <p:nvPr/>
          </p:nvSpPr>
          <p:spPr bwMode="auto">
            <a:xfrm>
              <a:off x="1816" y="3252"/>
              <a:ext cx="222" cy="182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47" name="Rectangle 96" descr="Wide downward diagonal"/>
            <p:cNvSpPr>
              <a:spLocks noChangeArrowheads="1"/>
            </p:cNvSpPr>
            <p:nvPr/>
          </p:nvSpPr>
          <p:spPr bwMode="auto">
            <a:xfrm>
              <a:off x="2042" y="3359"/>
              <a:ext cx="222" cy="75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48" name="Rectangle 97" descr="Wide downward diagonal"/>
            <p:cNvSpPr>
              <a:spLocks noChangeArrowheads="1"/>
            </p:cNvSpPr>
            <p:nvPr/>
          </p:nvSpPr>
          <p:spPr bwMode="auto">
            <a:xfrm>
              <a:off x="2269" y="3387"/>
              <a:ext cx="222" cy="47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49" name="Rectangle 98" descr="Wide downward diagonal"/>
            <p:cNvSpPr>
              <a:spLocks noChangeArrowheads="1"/>
            </p:cNvSpPr>
            <p:nvPr/>
          </p:nvSpPr>
          <p:spPr bwMode="auto">
            <a:xfrm>
              <a:off x="2720" y="3280"/>
              <a:ext cx="222" cy="154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0" name="Rectangle 99" descr="Wide downward diagonal"/>
            <p:cNvSpPr>
              <a:spLocks noChangeArrowheads="1"/>
            </p:cNvSpPr>
            <p:nvPr/>
          </p:nvSpPr>
          <p:spPr bwMode="auto">
            <a:xfrm>
              <a:off x="2946" y="3359"/>
              <a:ext cx="222" cy="75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1" name="Rectangle 100" descr="Wide downward diagonal"/>
            <p:cNvSpPr>
              <a:spLocks noChangeArrowheads="1"/>
            </p:cNvSpPr>
            <p:nvPr/>
          </p:nvSpPr>
          <p:spPr bwMode="auto">
            <a:xfrm>
              <a:off x="3174" y="3380"/>
              <a:ext cx="222" cy="54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2" name="Rectangle 101" descr="Wide downward diagonal"/>
            <p:cNvSpPr>
              <a:spLocks noChangeArrowheads="1"/>
            </p:cNvSpPr>
            <p:nvPr/>
          </p:nvSpPr>
          <p:spPr bwMode="auto">
            <a:xfrm>
              <a:off x="3628" y="3217"/>
              <a:ext cx="222" cy="217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3" name="Rectangle 102" descr="Wide downward diagonal"/>
            <p:cNvSpPr>
              <a:spLocks noChangeArrowheads="1"/>
            </p:cNvSpPr>
            <p:nvPr/>
          </p:nvSpPr>
          <p:spPr bwMode="auto">
            <a:xfrm>
              <a:off x="3854" y="3352"/>
              <a:ext cx="222" cy="82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4" name="Rectangle 103" descr="Wide downward diagonal"/>
            <p:cNvSpPr>
              <a:spLocks noChangeArrowheads="1"/>
            </p:cNvSpPr>
            <p:nvPr/>
          </p:nvSpPr>
          <p:spPr bwMode="auto">
            <a:xfrm>
              <a:off x="4082" y="3375"/>
              <a:ext cx="222" cy="59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5" name="Rectangle 104" descr="Wide downward diagonal"/>
            <p:cNvSpPr>
              <a:spLocks noChangeArrowheads="1"/>
            </p:cNvSpPr>
            <p:nvPr/>
          </p:nvSpPr>
          <p:spPr bwMode="auto">
            <a:xfrm>
              <a:off x="4532" y="3288"/>
              <a:ext cx="222" cy="146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6" name="Rectangle 105" descr="Wide downward diagonal"/>
            <p:cNvSpPr>
              <a:spLocks noChangeArrowheads="1"/>
            </p:cNvSpPr>
            <p:nvPr/>
          </p:nvSpPr>
          <p:spPr bwMode="auto">
            <a:xfrm>
              <a:off x="4758" y="3328"/>
              <a:ext cx="221" cy="106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57" name="Rectangle 106" descr="Wide downward diagonal"/>
            <p:cNvSpPr>
              <a:spLocks noChangeArrowheads="1"/>
            </p:cNvSpPr>
            <p:nvPr/>
          </p:nvSpPr>
          <p:spPr bwMode="auto">
            <a:xfrm>
              <a:off x="4986" y="3375"/>
              <a:ext cx="222" cy="59"/>
            </a:xfrm>
            <a:prstGeom prst="rect">
              <a:avLst/>
            </a:prstGeom>
            <a:pattFill prst="wdDnDiag">
              <a:fgClr>
                <a:srgbClr val="060C24">
                  <a:alpha val="50195"/>
                </a:srgbClr>
              </a:fgClr>
              <a:bgClr>
                <a:srgbClr val="FFFFFF">
                  <a:alpha val="50195"/>
                </a:srgb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0434" name="Rectangle 107" descr="Wide downward diagonal"/>
          <p:cNvSpPr>
            <a:spLocks noChangeArrowheads="1"/>
          </p:cNvSpPr>
          <p:nvPr/>
        </p:nvSpPr>
        <p:spPr bwMode="auto">
          <a:xfrm>
            <a:off x="5169605" y="2459586"/>
            <a:ext cx="142875" cy="142875"/>
          </a:xfrm>
          <a:prstGeom prst="rect">
            <a:avLst/>
          </a:prstGeom>
          <a:pattFill prst="wdDnDiag">
            <a:fgClr>
              <a:srgbClr val="060C24"/>
            </a:fgClr>
            <a:bgClr>
              <a:srgbClr val="FFFFFF"/>
            </a:bgClr>
          </a:patt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35" name="Rectangle 108"/>
          <p:cNvSpPr>
            <a:spLocks noChangeArrowheads="1"/>
          </p:cNvSpPr>
          <p:nvPr/>
        </p:nvSpPr>
        <p:spPr bwMode="auto">
          <a:xfrm>
            <a:off x="5393106" y="2408571"/>
            <a:ext cx="25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частота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группе плацебо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100436" name="Text Box 109"/>
          <p:cNvSpPr txBox="1">
            <a:spLocks noChangeArrowheads="1"/>
          </p:cNvSpPr>
          <p:nvPr/>
        </p:nvSpPr>
        <p:spPr bwMode="auto">
          <a:xfrm>
            <a:off x="793750" y="6273118"/>
            <a:ext cx="738737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kumimoji="1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Black </a:t>
            </a: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DM, et al. Presented at: ASBMR 28th Annual Meeting; September 15-19, 2006; Philadelphia, Pa. Abstract 1054</a:t>
            </a:r>
          </a:p>
        </p:txBody>
      </p:sp>
      <p:sp>
        <p:nvSpPr>
          <p:cNvPr id="100438" name="Line 111"/>
          <p:cNvSpPr>
            <a:spLocks noChangeShapeType="1"/>
          </p:cNvSpPr>
          <p:nvPr/>
        </p:nvSpPr>
        <p:spPr bwMode="auto">
          <a:xfrm flipV="1">
            <a:off x="1219200" y="2539544"/>
            <a:ext cx="2482" cy="279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39" name="Text Box 112"/>
          <p:cNvSpPr txBox="1">
            <a:spLocks noChangeArrowheads="1"/>
          </p:cNvSpPr>
          <p:nvPr/>
        </p:nvSpPr>
        <p:spPr bwMode="auto">
          <a:xfrm>
            <a:off x="793750" y="2264004"/>
            <a:ext cx="1714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100%</a:t>
            </a:r>
          </a:p>
        </p:txBody>
      </p:sp>
      <p:sp>
        <p:nvSpPr>
          <p:cNvPr id="100440" name="Line 113"/>
          <p:cNvSpPr>
            <a:spLocks noChangeShapeType="1"/>
          </p:cNvSpPr>
          <p:nvPr/>
        </p:nvSpPr>
        <p:spPr bwMode="auto">
          <a:xfrm flipV="1">
            <a:off x="1066800" y="2743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41" name="Line 114"/>
          <p:cNvSpPr>
            <a:spLocks noChangeShapeType="1"/>
          </p:cNvSpPr>
          <p:nvPr/>
        </p:nvSpPr>
        <p:spPr bwMode="auto">
          <a:xfrm flipV="1">
            <a:off x="9906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42" name="Rectangle 115"/>
          <p:cNvSpPr>
            <a:spLocks noChangeArrowheads="1"/>
          </p:cNvSpPr>
          <p:nvPr/>
        </p:nvSpPr>
        <p:spPr bwMode="auto">
          <a:xfrm>
            <a:off x="7342843" y="276929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P&lt;0.001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033" y="412817"/>
            <a:ext cx="7772400" cy="960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Частота  </a:t>
            </a:r>
            <a:r>
              <a:rPr lang="ru-RU" sz="2400" dirty="0" err="1" smtClean="0"/>
              <a:t>постдозовых</a:t>
            </a:r>
            <a:r>
              <a:rPr lang="ru-RU" sz="2400" dirty="0" smtClean="0"/>
              <a:t> реакций снижается при повторном введении </a:t>
            </a:r>
            <a:endParaRPr lang="en-US" sz="2400" dirty="0"/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4262935" y="2117400"/>
            <a:ext cx="142875" cy="141288"/>
          </a:xfrm>
          <a:prstGeom prst="rect">
            <a:avLst/>
          </a:prstGeom>
          <a:solidFill>
            <a:srgbClr val="FEAB46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 55"/>
          <p:cNvSpPr>
            <a:spLocks noChangeArrowheads="1"/>
          </p:cNvSpPr>
          <p:nvPr/>
        </p:nvSpPr>
        <p:spPr bwMode="auto">
          <a:xfrm>
            <a:off x="4538220" y="2122948"/>
            <a:ext cx="134738" cy="142329"/>
          </a:xfrm>
          <a:prstGeom prst="rect">
            <a:avLst/>
          </a:prstGeom>
          <a:solidFill>
            <a:srgbClr val="3333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2490" y="2009801"/>
            <a:ext cx="2559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частота НЯ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группе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мг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57"/>
          <p:cNvSpPr>
            <a:spLocks noChangeArrowheads="1"/>
          </p:cNvSpPr>
          <p:nvPr/>
        </p:nvSpPr>
        <p:spPr bwMode="auto">
          <a:xfrm>
            <a:off x="4730671" y="2121841"/>
            <a:ext cx="132722" cy="136847"/>
          </a:xfrm>
          <a:prstGeom prst="rect">
            <a:avLst/>
          </a:prstGeom>
          <a:solidFill>
            <a:srgbClr val="97D4E5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 59"/>
          <p:cNvSpPr>
            <a:spLocks noChangeArrowheads="1"/>
          </p:cNvSpPr>
          <p:nvPr/>
        </p:nvSpPr>
        <p:spPr bwMode="auto">
          <a:xfrm flipH="1" flipV="1">
            <a:off x="4957896" y="2121841"/>
            <a:ext cx="144192" cy="138980"/>
          </a:xfrm>
          <a:prstGeom prst="rect">
            <a:avLst/>
          </a:prstGeom>
          <a:solidFill>
            <a:srgbClr val="B7D30B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Rectangle 61"/>
          <p:cNvSpPr>
            <a:spLocks noChangeArrowheads="1"/>
          </p:cNvSpPr>
          <p:nvPr/>
        </p:nvSpPr>
        <p:spPr bwMode="auto">
          <a:xfrm>
            <a:off x="5196591" y="2104552"/>
            <a:ext cx="115889" cy="154136"/>
          </a:xfrm>
          <a:prstGeom prst="rect">
            <a:avLst/>
          </a:prstGeom>
          <a:solidFill>
            <a:srgbClr val="990099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810" y="1498172"/>
            <a:ext cx="7503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Наиболее частые (≥5%) симптомы, возникающие в течение 3 дней с момента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инфузии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¹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12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41" y="60510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283" y="3138340"/>
            <a:ext cx="7546109" cy="284154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000" dirty="0" smtClean="0"/>
              <a:t>Уровни </a:t>
            </a:r>
            <a:r>
              <a:rPr lang="en-US" sz="2000" dirty="0" smtClean="0"/>
              <a:t>25(OH)D </a:t>
            </a:r>
            <a:r>
              <a:rPr lang="ru-RU" sz="2000" dirty="0" smtClean="0"/>
              <a:t>были ниже у пациентов с </a:t>
            </a:r>
            <a:r>
              <a:rPr lang="ru-RU" sz="2000" dirty="0" err="1" smtClean="0"/>
              <a:t>постдозовыми</a:t>
            </a:r>
            <a:r>
              <a:rPr lang="ru-RU" sz="2000" dirty="0" smtClean="0"/>
              <a:t> реакциями по сравнению с пациентами без них </a:t>
            </a:r>
            <a:r>
              <a:rPr lang="en-US" sz="2000" dirty="0" smtClean="0"/>
              <a:t> </a:t>
            </a:r>
            <a:r>
              <a:rPr lang="en-US" sz="2000" dirty="0"/>
              <a:t>(26.3 ± 12.7 vs. 37.0 ± 13.5 </a:t>
            </a:r>
            <a:r>
              <a:rPr lang="ru-RU" sz="2000" dirty="0" err="1" smtClean="0"/>
              <a:t>нг</a:t>
            </a:r>
            <a:r>
              <a:rPr lang="en-US" sz="2000" dirty="0" smtClean="0"/>
              <a:t>/</a:t>
            </a:r>
            <a:r>
              <a:rPr lang="ru-RU" sz="2000" dirty="0" smtClean="0"/>
              <a:t>мл</a:t>
            </a:r>
            <a:r>
              <a:rPr lang="en-US" sz="2000" dirty="0" smtClean="0"/>
              <a:t>, </a:t>
            </a:r>
            <a:r>
              <a:rPr lang="en-US" sz="2000" dirty="0"/>
              <a:t>P&lt;.0001). </a:t>
            </a:r>
            <a:endParaRPr lang="ru-RU" sz="2000" dirty="0" smtClean="0"/>
          </a:p>
          <a:p>
            <a:r>
              <a:rPr lang="ru-RU" sz="2000" dirty="0" smtClean="0"/>
              <a:t>Риск развития </a:t>
            </a:r>
            <a:r>
              <a:rPr lang="ru-RU" sz="2000" dirty="0" err="1" smtClean="0"/>
              <a:t>постдозовой</a:t>
            </a:r>
            <a:r>
              <a:rPr lang="ru-RU" sz="2000" dirty="0" smtClean="0"/>
              <a:t> реакции  был выше у пациентов с </a:t>
            </a:r>
            <a:r>
              <a:rPr lang="en-US" sz="2000" dirty="0" smtClean="0"/>
              <a:t>25(OH)D </a:t>
            </a:r>
            <a:r>
              <a:rPr lang="en-US" sz="2000" dirty="0"/>
              <a:t>&lt;30 </a:t>
            </a:r>
            <a:r>
              <a:rPr lang="ru-RU" sz="2000" dirty="0" err="1" smtClean="0"/>
              <a:t>нг</a:t>
            </a:r>
            <a:r>
              <a:rPr lang="en-US" sz="2000" dirty="0" smtClean="0"/>
              <a:t>/</a:t>
            </a:r>
            <a:r>
              <a:rPr lang="ru-RU" sz="2000" dirty="0" smtClean="0"/>
              <a:t>мл</a:t>
            </a:r>
            <a:r>
              <a:rPr lang="en-US" sz="2000" dirty="0" smtClean="0"/>
              <a:t> (OR </a:t>
            </a:r>
            <a:r>
              <a:rPr lang="en-US" sz="2000" dirty="0"/>
              <a:t>4.2 [95% </a:t>
            </a:r>
            <a:r>
              <a:rPr lang="en-US" sz="2000" dirty="0" smtClean="0"/>
              <a:t>CI </a:t>
            </a:r>
            <a:r>
              <a:rPr lang="en-US" sz="2000" dirty="0"/>
              <a:t>2.1–8.2</a:t>
            </a:r>
            <a:r>
              <a:rPr lang="en-US" sz="2000" dirty="0" smtClean="0"/>
              <a:t>])</a:t>
            </a:r>
            <a:r>
              <a:rPr lang="ru-RU" sz="2000" dirty="0" smtClean="0"/>
              <a:t>: ОФР у </a:t>
            </a:r>
            <a:r>
              <a:rPr lang="en-US" sz="2000" dirty="0" smtClean="0"/>
              <a:t>65</a:t>
            </a:r>
            <a:r>
              <a:rPr lang="en-US" sz="2000" dirty="0"/>
              <a:t>%. </a:t>
            </a:r>
            <a:endParaRPr lang="ru-RU" sz="2000" dirty="0" smtClean="0"/>
          </a:p>
          <a:p>
            <a:r>
              <a:rPr lang="ru-RU" sz="2000" dirty="0" smtClean="0"/>
              <a:t>Насыщающая  доза   витамина  Д  перед инфузией  50 </a:t>
            </a:r>
            <a:r>
              <a:rPr lang="ru-RU" sz="2000" dirty="0" err="1" smtClean="0"/>
              <a:t>тыс</a:t>
            </a:r>
            <a:r>
              <a:rPr lang="ru-RU" sz="2000" dirty="0" smtClean="0"/>
              <a:t> МЕ. (</a:t>
            </a:r>
            <a:r>
              <a:rPr lang="ru-RU" sz="2000" dirty="0" smtClean="0"/>
              <a:t>10  дней  по   10   капель </a:t>
            </a:r>
            <a:r>
              <a:rPr lang="ru-RU" sz="2000" dirty="0" err="1" smtClean="0"/>
              <a:t>нативного</a:t>
            </a:r>
            <a:r>
              <a:rPr lang="ru-RU" sz="2000" dirty="0" smtClean="0"/>
              <a:t> витамина Д).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4978" y="6211841"/>
            <a:ext cx="7849943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Chiara </a:t>
            </a:r>
            <a:r>
              <a:rPr lang="en-US" sz="700" i="1" dirty="0" err="1">
                <a:latin typeface="Arial" panose="020B0604020202020204" pitchFamily="34" charset="0"/>
                <a:ea typeface="Calibri" panose="020F0502020204030204" pitchFamily="34" charset="0"/>
              </a:rPr>
              <a:t>Crotti</a:t>
            </a: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, Nelson B. Watts, Maria De </a:t>
            </a:r>
            <a:r>
              <a:rPr lang="en-US" sz="700" i="1" dirty="0" err="1">
                <a:latin typeface="Arial" panose="020B0604020202020204" pitchFamily="34" charset="0"/>
                <a:ea typeface="Calibri" panose="020F0502020204030204" pitchFamily="34" charset="0"/>
              </a:rPr>
              <a:t>Santis</a:t>
            </a: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, Angela </a:t>
            </a:r>
            <a:r>
              <a:rPr lang="en-US" sz="700" i="1" dirty="0" err="1">
                <a:latin typeface="Arial" panose="020B0604020202020204" pitchFamily="34" charset="0"/>
                <a:ea typeface="Calibri" panose="020F0502020204030204" pitchFamily="34" charset="0"/>
              </a:rPr>
              <a:t>Ceribelli</a:t>
            </a: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, Gianluigi </a:t>
            </a:r>
            <a:r>
              <a:rPr lang="en-US" sz="700" i="1" dirty="0" err="1">
                <a:latin typeface="Arial" panose="020B0604020202020204" pitchFamily="34" charset="0"/>
                <a:ea typeface="Calibri" panose="020F0502020204030204" pitchFamily="34" charset="0"/>
              </a:rPr>
              <a:t>Fabbriciani</a:t>
            </a: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, Francesca </a:t>
            </a:r>
            <a:r>
              <a:rPr lang="en-US" sz="700" i="1" dirty="0" err="1">
                <a:latin typeface="Arial" panose="020B0604020202020204" pitchFamily="34" charset="0"/>
                <a:ea typeface="Calibri" panose="020F0502020204030204" pitchFamily="34" charset="0"/>
              </a:rPr>
              <a:t>Cavaciocchi</a:t>
            </a: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, Bianca </a:t>
            </a:r>
            <a:r>
              <a:rPr lang="en-US" sz="700" i="1" dirty="0" err="1">
                <a:latin typeface="Arial" panose="020B0604020202020204" pitchFamily="34" charset="0"/>
                <a:ea typeface="Calibri" panose="020F0502020204030204" pitchFamily="34" charset="0"/>
              </a:rPr>
              <a:t>Marasini</a:t>
            </a: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, Carlo </a:t>
            </a:r>
            <a:r>
              <a:rPr lang="en-US" sz="700" i="1" dirty="0" err="1">
                <a:latin typeface="Arial" panose="020B0604020202020204" pitchFamily="34" charset="0"/>
                <a:ea typeface="Calibri" panose="020F0502020204030204" pitchFamily="34" charset="0"/>
              </a:rPr>
              <a:t>Selmi</a:t>
            </a: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, and Marco Massarotti (2018) ACUTE PHASE REACTIONS AFTER ZOLEDRONIC ACID INFUSION: PROTECTIVE ROLE OF 25-HYDROXYVITAMIN D AND PREVIOUS ORAL BISPHOSPHONATE THERAPY. Endocrine Practice: May 2018, Vol. 24, No. 5, pp. 405-410. </a:t>
            </a:r>
            <a:endParaRPr lang="ru-RU" sz="700" i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700" i="1" dirty="0">
                <a:latin typeface="Arial" panose="020B0604020202020204" pitchFamily="34" charset="0"/>
                <a:ea typeface="Calibri" panose="020F0502020204030204" pitchFamily="34" charset="0"/>
              </a:rPr>
              <a:t>https://doi.org/10.4158/EP161638.OR </a:t>
            </a:r>
            <a:endParaRPr lang="ru-RU" sz="700" i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978" y="216464"/>
            <a:ext cx="853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Высокий  уровень витамина </a:t>
            </a:r>
            <a:r>
              <a:rPr lang="en-US" sz="2400" dirty="0" smtClean="0">
                <a:latin typeface="+mj-lt"/>
              </a:rPr>
              <a:t>D</a:t>
            </a:r>
            <a:r>
              <a:rPr lang="ru-RU" sz="2400" dirty="0" smtClean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c</a:t>
            </a:r>
            <a:r>
              <a:rPr lang="ru-RU" sz="2400" dirty="0" err="1" smtClean="0">
                <a:latin typeface="+mj-lt"/>
              </a:rPr>
              <a:t>нижает</a:t>
            </a:r>
            <a:r>
              <a:rPr lang="ru-RU" sz="2400" dirty="0" smtClean="0">
                <a:latin typeface="+mj-lt"/>
              </a:rPr>
              <a:t> риск возникновения </a:t>
            </a:r>
            <a:r>
              <a:rPr lang="ru-RU" sz="2400" dirty="0" err="1" smtClean="0">
                <a:latin typeface="+mj-lt"/>
              </a:rPr>
              <a:t>постдозовых</a:t>
            </a:r>
            <a:r>
              <a:rPr lang="ru-RU" sz="2400" dirty="0" smtClean="0">
                <a:latin typeface="+mj-lt"/>
              </a:rPr>
              <a:t> реакций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978" y="1508125"/>
            <a:ext cx="7741322" cy="1538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err="1" smtClean="0"/>
              <a:t>Проспективное</a:t>
            </a:r>
            <a:r>
              <a:rPr lang="ru-RU" sz="1600" dirty="0" smtClean="0"/>
              <a:t> наблюдательное исследование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N </a:t>
            </a:r>
            <a:r>
              <a:rPr lang="en-US" sz="1600" dirty="0"/>
              <a:t>= </a:t>
            </a:r>
            <a:r>
              <a:rPr lang="en-US" sz="1600" dirty="0" smtClean="0"/>
              <a:t>153</a:t>
            </a:r>
            <a:endParaRPr lang="ru-RU" sz="16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Ср. возраст- 71±8 лет</a:t>
            </a:r>
            <a:endParaRPr lang="ru-RU" sz="16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Женщины с ПМО</a:t>
            </a:r>
            <a:r>
              <a:rPr lang="en-US" sz="1600" dirty="0"/>
              <a:t>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68 </a:t>
            </a:r>
            <a:r>
              <a:rPr lang="ru-RU" sz="1600" dirty="0"/>
              <a:t>человек ранее получали пероральные </a:t>
            </a:r>
            <a:r>
              <a:rPr lang="ru-RU" sz="1600" dirty="0" smtClean="0"/>
              <a:t>БФ</a:t>
            </a:r>
            <a:endParaRPr lang="ru-RU" b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160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1480" y="600846"/>
            <a:ext cx="7083714" cy="5762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cs typeface="Times New Roman" pitchFamily="18" charset="0"/>
              </a:rPr>
              <a:t>При лечении остеопороза важен комплексный подход: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906" y="1462193"/>
            <a:ext cx="7528747" cy="428610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>
                <a:solidFill>
                  <a:schemeClr val="accent1"/>
                </a:solidFill>
                <a:cs typeface="Times New Roman" pitchFamily="18" charset="0"/>
              </a:rPr>
              <a:t>Кальций и витамин </a:t>
            </a:r>
            <a:r>
              <a:rPr lang="de-DE" sz="1800" b="1" dirty="0">
                <a:solidFill>
                  <a:schemeClr val="accent1"/>
                </a:solidFill>
                <a:cs typeface="Times New Roman" pitchFamily="18" charset="0"/>
              </a:rPr>
              <a:t>D</a:t>
            </a:r>
            <a:endParaRPr lang="ru-RU" sz="1800" b="1" dirty="0">
              <a:solidFill>
                <a:schemeClr val="accent1"/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1C1C1C"/>
                </a:solidFill>
                <a:cs typeface="Times New Roman" pitchFamily="18" charset="0"/>
              </a:rPr>
              <a:t>препараты кальция и витамина </a:t>
            </a:r>
            <a:r>
              <a:rPr lang="de-DE" sz="1800" dirty="0">
                <a:solidFill>
                  <a:srgbClr val="1C1C1C"/>
                </a:solidFill>
                <a:cs typeface="Times New Roman" pitchFamily="18" charset="0"/>
              </a:rPr>
              <a:t>D</a:t>
            </a:r>
            <a:r>
              <a:rPr lang="ru-RU" sz="1800" dirty="0">
                <a:solidFill>
                  <a:srgbClr val="1C1C1C"/>
                </a:solidFill>
                <a:cs typeface="Times New Roman" pitchFamily="18" charset="0"/>
              </a:rPr>
              <a:t> – обязательные компоненты любой схемы лечения ОП, суточное потребление кальция 1000 – 1500 мг, витамина D 800 – 2000 МЕ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1C1C1C"/>
                </a:solidFill>
                <a:cs typeface="Times New Roman" pitchFamily="18" charset="0"/>
              </a:rPr>
              <a:t>у людей старше 65 лет при снижении клиренса креатинина ниже 60 мл/мин рекомендуется использовать активные метаболиты или аналоги витамина </a:t>
            </a:r>
            <a:r>
              <a:rPr lang="de-DE" sz="1800" dirty="0">
                <a:solidFill>
                  <a:srgbClr val="1C1C1C"/>
                </a:solidFill>
                <a:cs typeface="Times New Roman" pitchFamily="18" charset="0"/>
              </a:rPr>
              <a:t>D</a:t>
            </a:r>
            <a:r>
              <a:rPr lang="ru-RU" sz="1800" dirty="0">
                <a:solidFill>
                  <a:srgbClr val="1C1C1C"/>
                </a:solidFill>
                <a:cs typeface="Times New Roman" pitchFamily="18" charset="0"/>
              </a:rPr>
              <a:t> вместо </a:t>
            </a:r>
            <a:r>
              <a:rPr lang="ru-RU" sz="1800" dirty="0" err="1">
                <a:solidFill>
                  <a:srgbClr val="1C1C1C"/>
                </a:solidFill>
                <a:cs typeface="Times New Roman" pitchFamily="18" charset="0"/>
              </a:rPr>
              <a:t>нативного</a:t>
            </a:r>
            <a:r>
              <a:rPr lang="ru-RU" sz="1800" dirty="0">
                <a:solidFill>
                  <a:srgbClr val="1C1C1C"/>
                </a:solidFill>
                <a:cs typeface="Times New Roman" pitchFamily="18" charset="0"/>
              </a:rPr>
              <a:t> витамина </a:t>
            </a:r>
            <a:r>
              <a:rPr lang="de-DE" sz="1800" dirty="0" smtClean="0">
                <a:solidFill>
                  <a:srgbClr val="1C1C1C"/>
                </a:solidFill>
                <a:cs typeface="Times New Roman" pitchFamily="18" charset="0"/>
              </a:rPr>
              <a:t>D</a:t>
            </a:r>
            <a:endParaRPr lang="ru-RU" sz="1800" b="1" dirty="0">
              <a:solidFill>
                <a:srgbClr val="1C1C1C"/>
              </a:solidFill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chemeClr val="accent1"/>
                </a:solidFill>
                <a:cs typeface="Times New Roman" pitchFamily="18" charset="0"/>
              </a:rPr>
              <a:t>Снижение </a:t>
            </a:r>
            <a:r>
              <a:rPr lang="ru-RU" sz="1800" b="1" dirty="0">
                <a:solidFill>
                  <a:schemeClr val="accent1"/>
                </a:solidFill>
                <a:cs typeface="Times New Roman" pitchFamily="18" charset="0"/>
              </a:rPr>
              <a:t>риска </a:t>
            </a:r>
            <a:r>
              <a:rPr lang="ru-RU" sz="1800" b="1" dirty="0" smtClean="0">
                <a:solidFill>
                  <a:schemeClr val="accent1"/>
                </a:solidFill>
                <a:cs typeface="Times New Roman" pitchFamily="18" charset="0"/>
              </a:rPr>
              <a:t>падений </a:t>
            </a:r>
            <a:r>
              <a:rPr lang="ru-RU" sz="1800" dirty="0" smtClean="0">
                <a:solidFill>
                  <a:srgbClr val="1C1C1C"/>
                </a:solidFill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1C1C1C"/>
                </a:solidFill>
              </a:rPr>
              <a:t>лечение сопутствующих </a:t>
            </a:r>
            <a:r>
              <a:rPr lang="ru-RU" sz="1800" dirty="0" smtClean="0">
                <a:solidFill>
                  <a:srgbClr val="1C1C1C"/>
                </a:solidFill>
              </a:rPr>
              <a:t>заболеваний, коррекция зрения, принимаемых лекарств, оценка </a:t>
            </a:r>
            <a:r>
              <a:rPr lang="ru-RU" sz="1800" dirty="0">
                <a:solidFill>
                  <a:srgbClr val="1C1C1C"/>
                </a:solidFill>
              </a:rPr>
              <a:t>и изменение домашней </a:t>
            </a:r>
            <a:r>
              <a:rPr lang="ru-RU" sz="1800" dirty="0" smtClean="0">
                <a:solidFill>
                  <a:srgbClr val="1C1C1C"/>
                </a:solidFill>
              </a:rPr>
              <a:t>обстановки, обучение </a:t>
            </a:r>
            <a:r>
              <a:rPr lang="ru-RU" sz="1800" dirty="0">
                <a:solidFill>
                  <a:srgbClr val="1C1C1C"/>
                </a:solidFill>
              </a:rPr>
              <a:t>правильному стереотипу </a:t>
            </a:r>
            <a:r>
              <a:rPr lang="ru-RU" sz="1800" dirty="0" smtClean="0">
                <a:solidFill>
                  <a:srgbClr val="1C1C1C"/>
                </a:solidFill>
              </a:rPr>
              <a:t>движений,  </a:t>
            </a:r>
            <a:r>
              <a:rPr lang="ru-RU" sz="1800" dirty="0">
                <a:solidFill>
                  <a:srgbClr val="1C1C1C"/>
                </a:solidFill>
              </a:rPr>
              <a:t>пользование </a:t>
            </a:r>
            <a:r>
              <a:rPr lang="ru-RU" sz="1800" dirty="0" smtClean="0">
                <a:solidFill>
                  <a:srgbClr val="1C1C1C"/>
                </a:solidFill>
              </a:rPr>
              <a:t>тростью, устойчивая </a:t>
            </a:r>
            <a:r>
              <a:rPr lang="ru-RU" sz="1800" dirty="0">
                <a:solidFill>
                  <a:srgbClr val="1C1C1C"/>
                </a:solidFill>
              </a:rPr>
              <a:t>обувь на низком </a:t>
            </a:r>
            <a:r>
              <a:rPr lang="ru-RU" sz="1800" dirty="0" smtClean="0">
                <a:solidFill>
                  <a:srgbClr val="1C1C1C"/>
                </a:solidFill>
              </a:rPr>
              <a:t>каблуке, физические </a:t>
            </a:r>
            <a:r>
              <a:rPr lang="ru-RU" sz="1800" dirty="0">
                <a:solidFill>
                  <a:srgbClr val="1C1C1C"/>
                </a:solidFill>
              </a:rPr>
              <a:t>упражнения на координацию и тренировку </a:t>
            </a:r>
            <a:r>
              <a:rPr lang="ru-RU" sz="1800" dirty="0" smtClean="0">
                <a:solidFill>
                  <a:srgbClr val="1C1C1C"/>
                </a:solidFill>
              </a:rPr>
              <a:t>равновесия)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chemeClr val="accent1"/>
                </a:solidFill>
                <a:cs typeface="Times New Roman" pitchFamily="18" charset="0"/>
              </a:rPr>
              <a:t>Образовательные программы </a:t>
            </a:r>
            <a:r>
              <a:rPr lang="ru-RU" sz="1800" dirty="0">
                <a:solidFill>
                  <a:srgbClr val="1C1C1C"/>
                </a:solidFill>
              </a:rPr>
              <a:t>(«Школа здоровья ОП»)</a:t>
            </a:r>
            <a:endParaRPr lang="ru-RU" sz="1800" dirty="0">
              <a:solidFill>
                <a:srgbClr val="1C1C1C"/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ru-RU" sz="1800" dirty="0">
              <a:solidFill>
                <a:srgbClr val="1C1C1C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6033382"/>
            <a:ext cx="753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0" dirty="0" smtClean="0"/>
              <a:t>Адаптировано </a:t>
            </a:r>
            <a:r>
              <a:rPr lang="ru-RU" altLang="ru-RU" sz="900" b="0" dirty="0"/>
              <a:t>:Ершова О.Б. и др. В кн.: Остеопороз / Под ред. О.М. </a:t>
            </a:r>
            <a:r>
              <a:rPr lang="ru-RU" altLang="ru-RU" sz="900" b="0" dirty="0" err="1"/>
              <a:t>Лесняк</a:t>
            </a:r>
            <a:r>
              <a:rPr lang="ru-RU" altLang="ru-RU" sz="900" b="0" dirty="0"/>
              <a:t>, Л.И. Беневоленской. 2-е изд., </a:t>
            </a:r>
            <a:r>
              <a:rPr lang="ru-RU" altLang="ru-RU" sz="900" b="0" dirty="0" err="1"/>
              <a:t>перераб</a:t>
            </a:r>
            <a:r>
              <a:rPr lang="ru-RU" altLang="ru-RU" sz="900" b="0" dirty="0"/>
              <a:t>. и доп. М., 2011. 272 с. (Серия “Клинические рекомендации”).</a:t>
            </a:r>
            <a:endParaRPr lang="en-US" altLang="ru-RU" sz="900" b="0" dirty="0"/>
          </a:p>
        </p:txBody>
      </p:sp>
    </p:spTree>
    <p:extLst>
      <p:ext uri="{BB962C8B-B14F-4D97-AF65-F5344CB8AC3E}">
        <p14:creationId xmlns:p14="http://schemas.microsoft.com/office/powerpoint/2010/main" xmlns="" val="19179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060060" cy="1008062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accent2"/>
                </a:solidFill>
              </a:rPr>
              <a:t>Принципы ведения  пациента с  остеопорозом  по месту жительства (продолжение)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79512" y="1412776"/>
            <a:ext cx="8642350" cy="51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15000"/>
              </a:lnSpc>
              <a:spcBef>
                <a:spcPct val="50000"/>
              </a:spcBef>
              <a:buFont typeface="Tahoma" pitchFamily="34" charset="0"/>
              <a:buAutoNum type="arabicPeriod"/>
            </a:pPr>
            <a:r>
              <a:rPr lang="ru-RU" sz="1400" b="1" dirty="0">
                <a:cs typeface="Tahoma" pitchFamily="34" charset="0"/>
              </a:rPr>
              <a:t>Терапия по месту жительства назначается с учетом противопоказаний, социального статуса (наличия инвалидности), переносимости и пожеланий пациента. Длительность терапии не менее 3х лет.</a:t>
            </a:r>
          </a:p>
          <a:p>
            <a:pPr marL="342900" indent="-342900" algn="just" eaLnBrk="1" hangingPunct="1">
              <a:lnSpc>
                <a:spcPct val="115000"/>
              </a:lnSpc>
              <a:spcBef>
                <a:spcPct val="50000"/>
              </a:spcBef>
              <a:buFont typeface="Tahoma" pitchFamily="34" charset="0"/>
              <a:buAutoNum type="arabicPeriod"/>
            </a:pPr>
            <a:r>
              <a:rPr lang="ru-RU" sz="1400" b="1" dirty="0">
                <a:cs typeface="Tahoma" pitchFamily="34" charset="0"/>
              </a:rPr>
              <a:t>Наблюдение осуществляется врачом, инициировавшим терапию (терапевт, эндокринолог, гинеколог, </a:t>
            </a:r>
            <a:r>
              <a:rPr lang="ru-RU" sz="1400" b="1" dirty="0" smtClean="0">
                <a:cs typeface="Tahoma" pitchFamily="34" charset="0"/>
              </a:rPr>
              <a:t>ортопед-травматолог</a:t>
            </a:r>
            <a:r>
              <a:rPr lang="en-US" sz="1400" b="1" dirty="0" smtClean="0">
                <a:cs typeface="Tahoma" pitchFamily="34" charset="0"/>
              </a:rPr>
              <a:t>,</a:t>
            </a:r>
            <a:r>
              <a:rPr lang="ru-RU" sz="1400" b="1" dirty="0" smtClean="0">
                <a:cs typeface="Tahoma" pitchFamily="34" charset="0"/>
              </a:rPr>
              <a:t>  ревматолог).</a:t>
            </a:r>
            <a:endParaRPr lang="ru-RU" sz="1400" b="1" dirty="0"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15000"/>
              </a:lnSpc>
              <a:spcBef>
                <a:spcPct val="50000"/>
              </a:spcBef>
              <a:buFont typeface="Tahoma" pitchFamily="34" charset="0"/>
              <a:buAutoNum type="arabicPeriod"/>
            </a:pPr>
            <a:r>
              <a:rPr lang="ru-RU" sz="1400" b="1" dirty="0" smtClean="0">
                <a:cs typeface="Tahoma" pitchFamily="34" charset="0"/>
              </a:rPr>
              <a:t>ОДМ проводится  в первый год  терапии и  далее  через  год  от начала лечения. Если уже однажды  был установлен  положительный терапевтический эффект</a:t>
            </a:r>
            <a:r>
              <a:rPr lang="en-US" sz="1400" b="1" dirty="0" smtClean="0">
                <a:cs typeface="Tahoma" pitchFamily="34" charset="0"/>
              </a:rPr>
              <a:t>,</a:t>
            </a:r>
            <a:r>
              <a:rPr lang="ru-RU" sz="1400" b="1" dirty="0" smtClean="0">
                <a:cs typeface="Tahoma" pitchFamily="34" charset="0"/>
              </a:rPr>
              <a:t>  повторные  исследования  </a:t>
            </a:r>
            <a:r>
              <a:rPr lang="en-US" sz="1400" b="1" dirty="0" smtClean="0">
                <a:cs typeface="Tahoma" pitchFamily="34" charset="0"/>
              </a:rPr>
              <a:t>DXA</a:t>
            </a:r>
            <a:r>
              <a:rPr lang="ru-RU" sz="1400" b="1" dirty="0" smtClean="0">
                <a:cs typeface="Tahoma" pitchFamily="34" charset="0"/>
              </a:rPr>
              <a:t> возможны  через 2-3 года.    </a:t>
            </a:r>
            <a:endParaRPr lang="ru-RU" sz="1400" b="1" dirty="0"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15000"/>
              </a:lnSpc>
              <a:spcBef>
                <a:spcPct val="50000"/>
              </a:spcBef>
              <a:buFont typeface="Tahoma" pitchFamily="34" charset="0"/>
              <a:buAutoNum type="arabicPeriod"/>
            </a:pPr>
            <a:r>
              <a:rPr lang="ru-RU" sz="1400" b="1" dirty="0">
                <a:cs typeface="Tahoma" pitchFamily="34" charset="0"/>
              </a:rPr>
              <a:t>Контроль анализов крови 1 раз в 6 месяцев (РАК</a:t>
            </a:r>
            <a:r>
              <a:rPr lang="en-US" sz="1400" b="1" dirty="0">
                <a:cs typeface="Tahoma" pitchFamily="34" charset="0"/>
              </a:rPr>
              <a:t>,</a:t>
            </a:r>
            <a:r>
              <a:rPr lang="ru-RU" sz="1400" b="1" dirty="0">
                <a:cs typeface="Tahoma" pitchFamily="34" charset="0"/>
              </a:rPr>
              <a:t> АЛТ</a:t>
            </a:r>
            <a:r>
              <a:rPr lang="en-US" sz="1400" b="1" dirty="0">
                <a:cs typeface="Tahoma" pitchFamily="34" charset="0"/>
              </a:rPr>
              <a:t>,</a:t>
            </a:r>
            <a:r>
              <a:rPr lang="ru-RU" sz="1400" b="1" dirty="0">
                <a:cs typeface="Tahoma" pitchFamily="34" charset="0"/>
              </a:rPr>
              <a:t> АСТ</a:t>
            </a:r>
            <a:r>
              <a:rPr lang="en-US" sz="1400" b="1" dirty="0">
                <a:cs typeface="Tahoma" pitchFamily="34" charset="0"/>
              </a:rPr>
              <a:t>,</a:t>
            </a:r>
            <a:r>
              <a:rPr lang="ru-RU" sz="1400" b="1" dirty="0">
                <a:cs typeface="Tahoma" pitchFamily="34" charset="0"/>
              </a:rPr>
              <a:t> билирубин</a:t>
            </a:r>
            <a:r>
              <a:rPr lang="en-US" sz="1400" b="1" dirty="0">
                <a:cs typeface="Tahoma" pitchFamily="34" charset="0"/>
              </a:rPr>
              <a:t>, </a:t>
            </a:r>
            <a:r>
              <a:rPr lang="ru-RU" sz="1400" b="1" dirty="0">
                <a:cs typeface="Tahoma" pitchFamily="34" charset="0"/>
              </a:rPr>
              <a:t>мочевина</a:t>
            </a:r>
            <a:r>
              <a:rPr lang="en-US" sz="1400" b="1" dirty="0">
                <a:cs typeface="Tahoma" pitchFamily="34" charset="0"/>
              </a:rPr>
              <a:t>,</a:t>
            </a:r>
            <a:r>
              <a:rPr lang="ru-RU" sz="1400" b="1" dirty="0">
                <a:cs typeface="Tahoma" pitchFamily="34" charset="0"/>
              </a:rPr>
              <a:t> креатинин).</a:t>
            </a:r>
            <a:endParaRPr lang="en-US" sz="1400" b="1" dirty="0"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15000"/>
              </a:lnSpc>
              <a:spcBef>
                <a:spcPct val="50000"/>
              </a:spcBef>
              <a:buFont typeface="Tahoma" pitchFamily="34" charset="0"/>
              <a:buAutoNum type="arabicPeriod"/>
            </a:pPr>
            <a:r>
              <a:rPr lang="ru-RU" sz="1400" b="1" dirty="0">
                <a:cs typeface="Tahoma" pitchFamily="34" charset="0"/>
              </a:rPr>
              <a:t>При назначении </a:t>
            </a:r>
            <a:r>
              <a:rPr lang="ru-RU" sz="1400" b="1" dirty="0" smtClean="0">
                <a:cs typeface="Tahoma" pitchFamily="34" charset="0"/>
              </a:rPr>
              <a:t>препаратов витамина </a:t>
            </a:r>
            <a:r>
              <a:rPr lang="ru-RU" sz="1400" b="1" dirty="0">
                <a:cs typeface="Tahoma" pitchFamily="34" charset="0"/>
              </a:rPr>
              <a:t>«Д» контроль 1 раз в 3-4 месяца (кальций, фосфор, щелочная фосфатаза) и 1 раз в 6-8 месяцев -  суточная экскреция кальция с мочой. Остальные анализы – по показаниям. </a:t>
            </a:r>
          </a:p>
          <a:p>
            <a:pPr marL="342900" indent="-342900" algn="just" eaLnBrk="1" hangingPunct="1">
              <a:lnSpc>
                <a:spcPct val="115000"/>
              </a:lnSpc>
              <a:spcBef>
                <a:spcPct val="50000"/>
              </a:spcBef>
              <a:buFont typeface="Tahoma" pitchFamily="34" charset="0"/>
              <a:buAutoNum type="arabicPeriod"/>
            </a:pPr>
            <a:r>
              <a:rPr lang="ru-RU" sz="1400" b="1" dirty="0">
                <a:cs typeface="Tahoma" pitchFamily="34" charset="0"/>
              </a:rPr>
              <a:t>УЗИ почек 1 раз в год. </a:t>
            </a:r>
            <a:r>
              <a:rPr lang="ru-RU" sz="1400" b="1" dirty="0" smtClean="0">
                <a:cs typeface="Tahoma" pitchFamily="34" charset="0"/>
              </a:rPr>
              <a:t> Конкременты  почек  не являются  абсолютным противопоказанием  к назначению  препаратов кальция.</a:t>
            </a:r>
            <a:endParaRPr lang="ru-RU" sz="1400" b="1" dirty="0"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15000"/>
              </a:lnSpc>
              <a:spcBef>
                <a:spcPct val="50000"/>
              </a:spcBef>
              <a:spcAft>
                <a:spcPts val="1000"/>
              </a:spcAft>
              <a:buFont typeface="Tahoma" pitchFamily="34" charset="0"/>
              <a:buAutoNum type="arabicPeriod"/>
            </a:pPr>
            <a:r>
              <a:rPr lang="en-US" sz="1400" b="1" dirty="0">
                <a:cs typeface="Tahoma" pitchFamily="34" charset="0"/>
              </a:rPr>
              <a:t>R</a:t>
            </a:r>
            <a:r>
              <a:rPr lang="ru-RU" sz="1400" b="1" dirty="0">
                <a:cs typeface="Tahoma" pitchFamily="34" charset="0"/>
              </a:rPr>
              <a:t> графия позвоночника 1 раз в 2 года и/или чаще по показаниям (изменение характера болевого </a:t>
            </a:r>
            <a:r>
              <a:rPr lang="ru-RU" sz="1400" b="1" dirty="0" err="1">
                <a:cs typeface="Tahoma" pitchFamily="34" charset="0"/>
              </a:rPr>
              <a:t>с-ма</a:t>
            </a:r>
            <a:r>
              <a:rPr lang="ru-RU" sz="1400" b="1" dirty="0">
                <a:cs typeface="Tahoma" pitchFamily="34" charset="0"/>
              </a:rPr>
              <a:t> - новая локализация боли, увеличение интенсивности, осложнения).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Box 1"/>
          <p:cNvSpPr txBox="1">
            <a:spLocks noChangeArrowheads="1"/>
          </p:cNvSpPr>
          <p:nvPr/>
        </p:nvSpPr>
        <p:spPr bwMode="auto">
          <a:xfrm>
            <a:off x="611188" y="5300663"/>
            <a:ext cx="367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Подготовлено при поддержке ЗАО «Сандоз»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125315, Москва, Ленинградский проспект, д. 72, корп. 3  </a:t>
            </a: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 Unicode MS"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тел. +7(495) 660-75-09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 Unicode MS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www.sandoz.ru</a:t>
            </a:r>
            <a:r>
              <a:rPr kumimoji="0" lang="ru-R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6195" name="TextBox 3"/>
          <p:cNvSpPr txBox="1">
            <a:spLocks noChangeArrowheads="1"/>
          </p:cNvSpPr>
          <p:nvPr/>
        </p:nvSpPr>
        <p:spPr bwMode="auto">
          <a:xfrm>
            <a:off x="612775" y="2420938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136196" name="TextBox 9"/>
          <p:cNvSpPr txBox="1">
            <a:spLocks noChangeArrowheads="1"/>
          </p:cNvSpPr>
          <p:nvPr/>
        </p:nvSpPr>
        <p:spPr bwMode="auto">
          <a:xfrm>
            <a:off x="612775" y="4365625"/>
            <a:ext cx="7848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Перед назначением препарата, ознакомьтесь, пожалуйста, с полной инструкцией по применению</a:t>
            </a:r>
          </a:p>
        </p:txBody>
      </p:sp>
      <p:pic>
        <p:nvPicPr>
          <p:cNvPr id="1361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81750"/>
            <a:ext cx="4400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1902" y="5589917"/>
            <a:ext cx="143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577009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2514" name="Picture 2" descr="PE-111-0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30213" y="260350"/>
            <a:ext cx="871378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«Говорят, что тебе столько лет, на сколько ты себя ощущаешь в своих мыслях.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Главное, чтобы твое тело было в согласии с мозгом».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xmlns="" val="279159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75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22514" y="285750"/>
            <a:ext cx="8621486" cy="9112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Рекомендации по витамину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515" name="Содержимое 4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748712" cy="482441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u="sng" dirty="0" smtClean="0"/>
              <a:t>Целевой  Уровень в крови </a:t>
            </a:r>
            <a:r>
              <a:rPr lang="en-US" u="sng" dirty="0" smtClean="0"/>
              <a:t>25(OH)D</a:t>
            </a:r>
            <a:r>
              <a:rPr lang="ru-RU" u="sng" dirty="0" smtClean="0"/>
              <a:t>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ru-RU" u="sng" dirty="0" smtClean="0"/>
              <a:t> не менее 75 </a:t>
            </a:r>
            <a:r>
              <a:rPr lang="ru-RU" u="sng" dirty="0" err="1" smtClean="0"/>
              <a:t>нмоль</a:t>
            </a:r>
            <a:r>
              <a:rPr lang="ru-RU" u="sng" dirty="0" smtClean="0"/>
              <a:t>/л  ИЛИ  </a:t>
            </a:r>
            <a:r>
              <a:rPr lang="ru-RU" b="1" u="sng" dirty="0" smtClean="0">
                <a:solidFill>
                  <a:schemeClr val="accent2"/>
                </a:solidFill>
              </a:rPr>
              <a:t>не менее 40 </a:t>
            </a:r>
            <a:r>
              <a:rPr lang="ru-RU" b="1" u="sng" dirty="0" err="1" smtClean="0">
                <a:solidFill>
                  <a:schemeClr val="accent2"/>
                </a:solidFill>
              </a:rPr>
              <a:t>нг</a:t>
            </a:r>
            <a:r>
              <a:rPr lang="ru-RU" b="1" u="sng" dirty="0" smtClean="0">
                <a:solidFill>
                  <a:schemeClr val="accent2"/>
                </a:solidFill>
              </a:rPr>
              <a:t>/мл</a:t>
            </a:r>
          </a:p>
          <a:p>
            <a:pPr lvl="1" eaLnBrk="1" hangingPunct="1">
              <a:buNone/>
            </a:pPr>
            <a:endParaRPr lang="ru-RU" dirty="0" smtClean="0"/>
          </a:p>
          <a:p>
            <a:pPr lvl="1" eaLnBrk="1" hangingPunct="1">
              <a:buNone/>
            </a:pPr>
            <a:endParaRPr lang="ru-RU" b="1" u="sng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Ежедневные </a:t>
            </a:r>
            <a:r>
              <a:rPr lang="ru-RU" b="1" dirty="0" smtClean="0">
                <a:solidFill>
                  <a:schemeClr val="accent2"/>
                </a:solidFill>
              </a:rPr>
              <a:t>Дозы витамина </a:t>
            </a:r>
            <a:r>
              <a:rPr lang="en-US" b="1" dirty="0" smtClean="0">
                <a:solidFill>
                  <a:schemeClr val="accent2"/>
                </a:solidFill>
              </a:rPr>
              <a:t>D</a:t>
            </a:r>
            <a:r>
              <a:rPr lang="ru-RU" b="1" dirty="0" smtClean="0">
                <a:solidFill>
                  <a:schemeClr val="accent2"/>
                </a:solidFill>
              </a:rPr>
              <a:t> – 800 – 1000 МЕ </a:t>
            </a:r>
          </a:p>
          <a:p>
            <a:pPr marL="0" indent="0" eaLnBrk="1" hangingPunct="1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При избыточной массе тела, остеопорозе, </a:t>
            </a:r>
            <a:r>
              <a:rPr lang="ru-RU" b="1" dirty="0" smtClean="0">
                <a:solidFill>
                  <a:srgbClr val="FF0000"/>
                </a:solidFill>
              </a:rPr>
              <a:t>ожирении и тяжелых хронических заболеваниях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 недостаточном </a:t>
            </a:r>
            <a:r>
              <a:rPr lang="ru-RU" b="1" dirty="0" smtClean="0">
                <a:solidFill>
                  <a:srgbClr val="FF0000"/>
                </a:solidFill>
              </a:rPr>
              <a:t>пребывании на солнце  </a:t>
            </a:r>
            <a:r>
              <a:rPr lang="ru-RU" sz="3200" b="1" i="1" dirty="0" smtClean="0"/>
              <a:t>2000 МЕ</a:t>
            </a:r>
          </a:p>
        </p:txBody>
      </p:sp>
      <p:sp>
        <p:nvSpPr>
          <p:cNvPr id="64516" name="Прямоугольник 2"/>
          <p:cNvSpPr>
            <a:spLocks noChangeArrowheads="1"/>
          </p:cNvSpPr>
          <p:nvPr/>
        </p:nvSpPr>
        <p:spPr bwMode="auto">
          <a:xfrm>
            <a:off x="1" y="59340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b="1" i="1" dirty="0"/>
              <a:t>IOF releases new position statement on Vitamin D recommendations for older adults</a:t>
            </a:r>
          </a:p>
          <a:p>
            <a:pPr algn="r"/>
            <a:r>
              <a:rPr lang="en-US" sz="1200" i="1" dirty="0"/>
              <a:t>May 10,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492896"/>
            <a:ext cx="8686800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3538" indent="-363538" eaLnBrk="1" hangingPunct="1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sz="2200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504497"/>
            <a:ext cx="8147248" cy="6353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63538" indent="-363538" algn="ctr" eaLnBrk="1" hangingPunct="1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sz="2400" b="1" dirty="0" smtClean="0"/>
              <a:t>Состояние   ревматологической   службы в крае.</a:t>
            </a:r>
          </a:p>
          <a:p>
            <a:pPr marL="363538" indent="-363538" algn="ctr" eaLnBrk="1" hangingPunct="1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/>
              <a:t>(данные   Краевого  МИАЦ 2017)</a:t>
            </a:r>
          </a:p>
          <a:p>
            <a:pPr marL="363538" indent="-363538" eaLnBrk="1" hangingPunct="1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sz="2000" b="1" dirty="0">
              <a:latin typeface="+mn-lt"/>
            </a:endParaRP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>
                <a:latin typeface="+mn-lt"/>
              </a:rPr>
              <a:t>Ревматологи  -  </a:t>
            </a:r>
            <a:r>
              <a:rPr lang="ru-RU" b="1" dirty="0" smtClean="0">
                <a:latin typeface="+mn-lt"/>
              </a:rPr>
              <a:t>18 </a:t>
            </a:r>
            <a:r>
              <a:rPr lang="ru-RU" b="1" dirty="0" smtClean="0">
                <a:latin typeface="+mn-lt"/>
              </a:rPr>
              <a:t>специалистов (все  стационары и поликлиники  края!). 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x-none" b="1" dirty="0" smtClean="0">
                <a:latin typeface="+mn-lt"/>
              </a:rPr>
              <a:t>Обеспеченность </a:t>
            </a:r>
            <a:r>
              <a:rPr lang="x-none" b="1" dirty="0">
                <a:latin typeface="+mn-lt"/>
              </a:rPr>
              <a:t>населения </a:t>
            </a:r>
            <a:r>
              <a:rPr lang="x-none" b="1" dirty="0" smtClean="0">
                <a:latin typeface="+mn-lt"/>
              </a:rPr>
              <a:t>края врачами</a:t>
            </a:r>
            <a:r>
              <a:rPr lang="ru-RU" b="1" dirty="0" smtClean="0">
                <a:latin typeface="+mn-lt"/>
              </a:rPr>
              <a:t>-ревматологами  </a:t>
            </a:r>
            <a:r>
              <a:rPr lang="x-none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-   </a:t>
            </a:r>
            <a:r>
              <a:rPr lang="ru-RU" b="1" dirty="0">
                <a:latin typeface="+mn-lt"/>
              </a:rPr>
              <a:t>0.1 ! 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b="1" dirty="0" smtClean="0">
              <a:latin typeface="+mn-lt"/>
            </a:endParaRP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>
                <a:latin typeface="+mn-lt"/>
              </a:rPr>
              <a:t>Норма  </a:t>
            </a:r>
            <a:r>
              <a:rPr lang="ru-RU" b="1" dirty="0">
                <a:latin typeface="+mn-lt"/>
              </a:rPr>
              <a:t>амбулаторного приема  1 специалист  на -  50 000 прикрепленного   </a:t>
            </a:r>
            <a:r>
              <a:rPr lang="ru-RU" b="1" dirty="0" smtClean="0">
                <a:latin typeface="+mn-lt"/>
              </a:rPr>
              <a:t>населения.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>
                <a:latin typeface="+mn-lt"/>
              </a:rPr>
              <a:t> Всего </a:t>
            </a:r>
            <a:r>
              <a:rPr lang="ru-RU" b="1" dirty="0" smtClean="0">
                <a:latin typeface="+mn-lt"/>
              </a:rPr>
              <a:t> 1 ревматолог  </a:t>
            </a:r>
            <a:r>
              <a:rPr lang="ru-RU" b="1" dirty="0">
                <a:latin typeface="+mn-lt"/>
              </a:rPr>
              <a:t>в </a:t>
            </a:r>
            <a:r>
              <a:rPr lang="ru-RU" b="1" dirty="0" smtClean="0">
                <a:latin typeface="+mn-lt"/>
              </a:rPr>
              <a:t>поликлинике </a:t>
            </a:r>
            <a:r>
              <a:rPr lang="ru-RU" b="1" dirty="0">
                <a:latin typeface="+mn-lt"/>
              </a:rPr>
              <a:t>города.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b="1" dirty="0" smtClean="0">
              <a:latin typeface="+mn-lt"/>
            </a:endParaRP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>
                <a:latin typeface="+mn-lt"/>
              </a:rPr>
              <a:t>2 ревматолога  амбулаторного   приема   в ККБ и   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>
                <a:latin typeface="+mn-lt"/>
              </a:rPr>
              <a:t>1 в ГБ 20 -  </a:t>
            </a:r>
            <a:r>
              <a:rPr lang="ru-RU" b="1" u="sng" dirty="0" smtClean="0">
                <a:solidFill>
                  <a:srgbClr val="F06423"/>
                </a:solidFill>
                <a:latin typeface="+mn-lt"/>
              </a:rPr>
              <a:t>при  отсутствии  поликлинической  службы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b="1" dirty="0" smtClean="0">
              <a:latin typeface="+mn-lt"/>
            </a:endParaRP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>
                <a:latin typeface="+mn-lt"/>
              </a:rPr>
              <a:t>Остальные  -    работники   отделения   ревматологии   ГБ 20  и   кафедральные   работники.  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b="1" dirty="0">
              <a:latin typeface="+mn-lt"/>
            </a:endParaRPr>
          </a:p>
          <a:p>
            <a:pPr marL="363538" indent="-363538" eaLnBrk="1" hangingPunct="1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b="1" dirty="0" smtClean="0">
                <a:latin typeface="+mn-lt"/>
              </a:rPr>
              <a:t>Все  врачи   в   Краевом центре  (1 специалист -   Железногорск).  </a:t>
            </a:r>
          </a:p>
          <a:p>
            <a:pPr marL="363538" indent="-363538" eaLnBrk="1" hangingPunct="1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r>
              <a:rPr lang="ru-RU" sz="2200" b="1" dirty="0" smtClean="0">
                <a:latin typeface="+mn-lt"/>
              </a:rPr>
              <a:t> </a:t>
            </a: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sz="2400" b="1" dirty="0">
              <a:latin typeface="+mn-lt"/>
            </a:endParaRPr>
          </a:p>
          <a:p>
            <a:pPr marL="363538" indent="-363538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sz="2400" b="1" dirty="0">
              <a:latin typeface="+mn-lt"/>
            </a:endParaRPr>
          </a:p>
          <a:p>
            <a:pPr marL="363538" indent="-363538" eaLnBrk="1" hangingPunct="1">
              <a:lnSpc>
                <a:spcPct val="8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Times New Roman" panose="02020603050405020304" pitchFamily="18" charset="0"/>
              <a:buAutoNum type="arabicPeriod"/>
              <a:tabLst>
                <a:tab pos="933450" algn="l"/>
                <a:tab pos="1847850" algn="l"/>
                <a:tab pos="2762250" algn="l"/>
                <a:tab pos="3676650" algn="l"/>
                <a:tab pos="4591050" algn="l"/>
                <a:tab pos="5505450" algn="l"/>
                <a:tab pos="6419850" algn="l"/>
                <a:tab pos="7334250" algn="l"/>
                <a:tab pos="8248650" algn="l"/>
                <a:tab pos="9163050" algn="l"/>
                <a:tab pos="10077450" algn="l"/>
              </a:tabLst>
              <a:defRPr/>
            </a:pP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8279679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941" y="523014"/>
            <a:ext cx="8334704" cy="2858814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600" b="1" dirty="0">
                <a:solidFill>
                  <a:srgbClr val="FF0000"/>
                </a:solidFill>
              </a:rPr>
              <a:t>Инициировать  терапию  первичного (неосложненного) остеопороза  может  любой специалист</a:t>
            </a:r>
            <a:r>
              <a:rPr lang="en-US" altLang="ru-RU" sz="2600" b="1" dirty="0">
                <a:solidFill>
                  <a:srgbClr val="FF0000"/>
                </a:solidFill>
              </a:rPr>
              <a:t>,</a:t>
            </a:r>
            <a:r>
              <a:rPr lang="ru-RU" altLang="ru-RU" sz="2600" b="1" dirty="0">
                <a:solidFill>
                  <a:srgbClr val="FF0000"/>
                </a:solidFill>
              </a:rPr>
              <a:t>  который </a:t>
            </a:r>
            <a:r>
              <a:rPr lang="ru-RU" altLang="ru-RU" sz="2600" b="1" i="1" u="sng" dirty="0">
                <a:solidFill>
                  <a:srgbClr val="FF0000"/>
                </a:solidFill>
              </a:rPr>
              <a:t>наблюдает  </a:t>
            </a:r>
            <a:r>
              <a:rPr lang="ru-RU" altLang="ru-RU" sz="2600" b="1" dirty="0">
                <a:solidFill>
                  <a:srgbClr val="FF0000"/>
                </a:solidFill>
              </a:rPr>
              <a:t> данного  пациента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(терапевт</a:t>
            </a:r>
            <a:r>
              <a:rPr lang="en-US" altLang="ru-RU" sz="2600" b="1" dirty="0">
                <a:solidFill>
                  <a:srgbClr val="FF0000"/>
                </a:solidFill>
              </a:rPr>
              <a:t>,</a:t>
            </a:r>
            <a:r>
              <a:rPr lang="ru-RU" altLang="ru-RU" sz="2600" b="1" dirty="0">
                <a:solidFill>
                  <a:srgbClr val="FF0000"/>
                </a:solidFill>
              </a:rPr>
              <a:t>  эндокринолог</a:t>
            </a:r>
            <a:r>
              <a:rPr lang="en-US" altLang="ru-RU" sz="2600" b="1" dirty="0">
                <a:solidFill>
                  <a:srgbClr val="FF0000"/>
                </a:solidFill>
              </a:rPr>
              <a:t>,</a:t>
            </a:r>
            <a:r>
              <a:rPr lang="ru-RU" altLang="ru-RU" sz="2600" b="1" dirty="0">
                <a:solidFill>
                  <a:srgbClr val="FF0000"/>
                </a:solidFill>
              </a:rPr>
              <a:t>  травматолог</a:t>
            </a:r>
            <a:r>
              <a:rPr lang="en-US" altLang="ru-RU" sz="2600" b="1" dirty="0">
                <a:solidFill>
                  <a:srgbClr val="FF0000"/>
                </a:solidFill>
              </a:rPr>
              <a:t>,</a:t>
            </a:r>
            <a:r>
              <a:rPr lang="ru-RU" altLang="ru-RU" sz="2600" b="1" dirty="0">
                <a:solidFill>
                  <a:srgbClr val="FF0000"/>
                </a:solidFill>
              </a:rPr>
              <a:t> гинеколог). </a:t>
            </a:r>
            <a:endParaRPr lang="ru-RU" altLang="ru-RU" sz="2600" b="1" dirty="0" smtClean="0">
              <a:solidFill>
                <a:srgbClr val="FF0000"/>
              </a:solidFill>
            </a:endParaRPr>
          </a:p>
          <a:p>
            <a:endParaRPr lang="ru-RU" altLang="ru-RU" sz="2600" b="1" dirty="0" smtClean="0"/>
          </a:p>
          <a:p>
            <a:pPr marL="0" indent="0">
              <a:buNone/>
            </a:pPr>
            <a:r>
              <a:rPr lang="ru-RU" sz="1500" b="1" i="1" dirty="0" smtClean="0">
                <a:cs typeface="Times New Roman" pitchFamily="18" charset="0"/>
              </a:rPr>
              <a:t>Клинические </a:t>
            </a:r>
            <a:r>
              <a:rPr lang="ru-RU" sz="1500" b="1" i="1" dirty="0">
                <a:cs typeface="Times New Roman" pitchFamily="18" charset="0"/>
              </a:rPr>
              <a:t>рекомендации. Остеопороз. Диагностика, профилактика и </a:t>
            </a:r>
            <a:r>
              <a:rPr lang="ru-RU" sz="1500" b="1" i="1" dirty="0" smtClean="0">
                <a:cs typeface="Times New Roman" pitchFamily="18" charset="0"/>
              </a:rPr>
              <a:t>лечение. 2016г</a:t>
            </a:r>
            <a:r>
              <a:rPr lang="ru-RU" sz="1500" b="1" i="1" dirty="0">
                <a:cs typeface="Times New Roman" pitchFamily="18" charset="0"/>
              </a:rPr>
              <a:t>. Под редакцией проф. </a:t>
            </a:r>
            <a:r>
              <a:rPr lang="ru-RU" sz="1500" b="1" i="1" dirty="0" err="1">
                <a:cs typeface="Times New Roman" pitchFamily="18" charset="0"/>
              </a:rPr>
              <a:t>Лесняк</a:t>
            </a:r>
            <a:r>
              <a:rPr lang="ru-RU" sz="1500" b="1" i="1" dirty="0">
                <a:cs typeface="Times New Roman" pitchFamily="18" charset="0"/>
              </a:rPr>
              <a:t> О. М., Российская ассоциация по остеопорозу</a:t>
            </a:r>
            <a:r>
              <a:rPr lang="ru-RU" sz="1500" b="1" i="1" dirty="0" smtClean="0">
                <a:cs typeface="Times New Roman" pitchFamily="18" charset="0"/>
              </a:rPr>
              <a:t>.</a:t>
            </a:r>
            <a:r>
              <a:rPr lang="ru-RU" sz="1500" b="1" i="1" dirty="0" smtClean="0"/>
              <a:t>	</a:t>
            </a:r>
            <a:endParaRPr lang="ru-RU" sz="15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2069" y="3821723"/>
            <a:ext cx="5570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В  чем суть  проблемы?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456" y="5082964"/>
            <a:ext cx="8334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Отсутствие  желания у специалистов заниматься  данной проблемой   и  недостаточно возможностей для   адекватной  диагностики   остеопороза   в   некоторых   медицинских  учреждениях края.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674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6"/>
          <p:cNvSpPr>
            <a:spLocks noGrp="1"/>
          </p:cNvSpPr>
          <p:nvPr>
            <p:ph type="title"/>
          </p:nvPr>
        </p:nvSpPr>
        <p:spPr>
          <a:xfrm>
            <a:off x="1000100" y="1857314"/>
            <a:ext cx="8035380" cy="2147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На территории Красноярского края</a:t>
            </a:r>
            <a:br>
              <a:rPr lang="ru-RU" sz="2800" b="1" dirty="0" smtClean="0"/>
            </a:br>
            <a:r>
              <a:rPr lang="ru-RU" sz="2800" b="1" dirty="0" smtClean="0"/>
              <a:t>с численностью населения </a:t>
            </a:r>
            <a:br>
              <a:rPr lang="ru-RU" sz="2800" b="1" dirty="0" smtClean="0"/>
            </a:br>
            <a:r>
              <a:rPr lang="ru-RU" sz="2800" b="1" dirty="0" smtClean="0"/>
              <a:t>2</a:t>
            </a:r>
            <a:r>
              <a:rPr lang="en-US" sz="2800" b="1" dirty="0" smtClean="0"/>
              <a:t>,9 </a:t>
            </a:r>
            <a:r>
              <a:rPr lang="ru-RU" sz="2800" b="1" dirty="0" smtClean="0"/>
              <a:t>млн. человек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4819" name="Содержимое 7"/>
          <p:cNvSpPr>
            <a:spLocks noGrp="1"/>
          </p:cNvSpPr>
          <p:nvPr>
            <p:ph idx="1"/>
          </p:nvPr>
        </p:nvSpPr>
        <p:spPr>
          <a:xfrm>
            <a:off x="250825" y="4005064"/>
            <a:ext cx="8893175" cy="2492896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              6 денситометров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ОМС - на базе Краевой клинической больницы и 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Краевая </a:t>
            </a:r>
            <a:r>
              <a:rPr lang="ru-RU" sz="2000" b="1" dirty="0">
                <a:solidFill>
                  <a:schemeClr val="tx1"/>
                </a:solidFill>
              </a:rPr>
              <a:t>больница №2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Платно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</a:rPr>
              <a:t>бесплатно -  на базе ФМБА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Платно - ЦНИЛ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</a:rPr>
              <a:t>Медюнион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МСЧ КРАЗ.</a:t>
            </a:r>
          </a:p>
          <a:p>
            <a:pPr>
              <a:buFontTx/>
              <a:buNone/>
            </a:pPr>
            <a:endParaRPr lang="ru-RU" sz="3600" b="1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0"/>
            <a:ext cx="443865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27446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421" y="188913"/>
            <a:ext cx="6270242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</a:rPr>
              <a:t>Рекомендации </a:t>
            </a:r>
            <a:br>
              <a:rPr lang="ru-RU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по определению МПКТ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br>
              <a:rPr lang="ru-RU" altLang="ru-RU" sz="2800" b="1" dirty="0" smtClean="0">
                <a:solidFill>
                  <a:schemeClr val="tx1"/>
                </a:solidFill>
              </a:rPr>
            </a:br>
            <a:r>
              <a:rPr lang="ru-RU" altLang="ru-RU" sz="2000" b="1" i="1" u="sng" dirty="0" smtClean="0">
                <a:solidFill>
                  <a:schemeClr val="tx1"/>
                </a:solidFill>
              </a:rPr>
              <a:t>(</a:t>
            </a:r>
            <a:r>
              <a:rPr lang="en-US" altLang="ru-RU" sz="2000" b="1" i="1" u="sng" dirty="0" smtClean="0">
                <a:solidFill>
                  <a:schemeClr val="tx1"/>
                </a:solidFill>
              </a:rPr>
              <a:t>L1-4</a:t>
            </a:r>
            <a:r>
              <a:rPr lang="ru-RU" altLang="ru-RU" sz="2000" b="1" i="1" u="sng" dirty="0" smtClean="0">
                <a:solidFill>
                  <a:schemeClr val="tx1"/>
                </a:solidFill>
              </a:rPr>
              <a:t>, проксимальный отдел бедра)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8785225" cy="52292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FF0000"/>
                </a:solidFill>
              </a:rPr>
              <a:t>Женщины в постменопаузе не зависимо от факторов риска (старше 65 лет)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altLang="ru-RU" sz="18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/>
              <a:t>Женщины в постменопаузе имеющие 1 или более факторов риска (моложе 65 лет)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altLang="ru-RU" sz="18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FF0000"/>
                </a:solidFill>
              </a:rPr>
              <a:t>Мужчины в возрасте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&gt;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70 лет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18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</a:rPr>
              <a:t>Мужчины моложе 70 лет с факторами риска переломов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/>
              <a:t>Взрослые с переломами при минимальной травме в анамнезе, любой локализации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altLang="ru-RU" sz="18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/>
              <a:t>Взрослые с заболеваниями или состояниями, приводящими к снижению МПКТ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(возраст не ограничен)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/>
              <a:t>Принимающие препараты, снижающие МПКТ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18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/>
              <a:t>Любой пациент, которому планируется лечение ОП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18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sz="1800" b="1" dirty="0" smtClean="0"/>
              <a:t>Мониторинг эффективности терапии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altLang="ru-RU" sz="18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140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60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600" dirty="0" smtClean="0"/>
          </a:p>
        </p:txBody>
      </p:sp>
      <p:pic>
        <p:nvPicPr>
          <p:cNvPr id="45060" name="Picture 4" descr="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0"/>
            <a:ext cx="1584325" cy="1511300"/>
          </a:xfrm>
          <a:noFill/>
        </p:spPr>
      </p:pic>
      <p:sp>
        <p:nvSpPr>
          <p:cNvPr id="2" name="Овал 1"/>
          <p:cNvSpPr/>
          <p:nvPr/>
        </p:nvSpPr>
        <p:spPr bwMode="auto">
          <a:xfrm>
            <a:off x="179389" y="1628775"/>
            <a:ext cx="8785224" cy="23042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ru-RU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371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2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Тема2" id="{9C712545-B496-436B-99A7-5B9031523F71}" vid="{4C6EB989-EBAC-439B-8844-9FB00796BBF5}"/>
    </a:ext>
  </a:extLst>
</a:theme>
</file>

<file path=ppt/theme/theme2.xml><?xml version="1.0" encoding="utf-8"?>
<a:theme xmlns:a="http://schemas.openxmlformats.org/drawingml/2006/main" name="Sandoz Presentation Standard Blue Carbon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Тема2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Тема2" id="{9C712545-B496-436B-99A7-5B9031523F71}" vid="{4C6EB989-EBAC-439B-8844-9FB00796BBF5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685B8F5BA2F44A9AB81B7BAF94778" ma:contentTypeVersion="41" ma:contentTypeDescription="Create a new document." ma:contentTypeScope="" ma:versionID="9f0feb691a3edd28f570af17dcf33475">
  <xsd:schema xmlns:xsd="http://www.w3.org/2001/XMLSchema" xmlns:xs="http://www.w3.org/2001/XMLSchema" xmlns:p="http://schemas.microsoft.com/office/2006/metadata/properties" xmlns:ns1="1dd2f4ca-f530-49a4-94d5-7ae9aa378bbb" xmlns:ns3="22e962ef-dee4-427f-b06d-d502abb65a09" targetNamespace="http://schemas.microsoft.com/office/2006/metadata/properties" ma:root="true" ma:fieldsID="25c50e9d42f30ee3fadc7e82565d567b" ns1:_="" ns3:_="">
    <xsd:import namespace="1dd2f4ca-f530-49a4-94d5-7ae9aa378bbb"/>
    <xsd:import namespace="22e962ef-dee4-427f-b06d-d502abb65a09"/>
    <xsd:element name="properties">
      <xsd:complexType>
        <xsd:sequence>
          <xsd:element name="documentManagement">
            <xsd:complexType>
              <xsd:all>
                <xsd:element ref="ns1:BusUnit"/>
                <xsd:element ref="ns1:Brand_x0020_name" minOccurs="0"/>
                <xsd:element ref="ns1:NP4_x0020_number"/>
                <xsd:element ref="ns1:Valid_x0020_till"/>
                <xsd:element ref="ns1:Title_x0020_of_x0020_presentation"/>
                <xsd:element ref="ns1:Target_x0020_audience_x002c__x0020_Description" minOccurs="0"/>
                <xsd:element ref="ns1:Responsible_x0020_MA"/>
                <xsd:element ref="ns1:Minutes_x0020_of_x0020_reading"/>
                <xsd:element ref="ns1:Notification" minOccurs="0"/>
                <xsd:element ref="ns1:d1_p11_94" minOccurs="0"/>
                <xsd:element ref="ns3:TaxCatchAll" minOccurs="0"/>
                <xsd:element ref="ns1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2f4ca-f530-49a4-94d5-7ae9aa378bbb" elementFormDefault="qualified">
    <xsd:import namespace="http://schemas.microsoft.com/office/2006/documentManagement/types"/>
    <xsd:import namespace="http://schemas.microsoft.com/office/infopath/2007/PartnerControls"/>
    <xsd:element name="BusUnit" ma:index="0" ma:displayName="BusUnit" ma:description="Выберите подразделение" ma:format="Dropdown" ma:internalName="BusUnit" ma:readOnly="false">
      <xsd:simpleType>
        <xsd:restriction base="dms:Choice">
          <xsd:enumeration value="OTC"/>
          <xsd:enumeration value="RX"/>
          <xsd:enumeration value="Oncology"/>
        </xsd:restriction>
      </xsd:simpleType>
    </xsd:element>
    <xsd:element name="Brand_x0020_name" ma:index="1" nillable="true" ma:displayName="Brand name" ma:description="Выберите препарат" ma:format="Dropdown" ma:internalName="Brand_x0020_name">
      <xsd:simpleType>
        <xsd:restriction base="dms:Choice">
          <xsd:enumeration value="Aclasta"/>
          <xsd:enumeration value="ACC"/>
          <xsd:enumeration value="Alexan"/>
          <xsd:enumeration value="Ambrohexal"/>
          <xsd:enumeration value="Amiodarone"/>
          <xsd:enumeration value="Amlodipin Sandoz"/>
          <xsd:enumeration value="Amoksiklav"/>
          <xsd:enumeration value="Amoxicillin SDZ"/>
          <xsd:enumeration value="Antibiotics"/>
          <xsd:enumeration value="Azithromycin"/>
          <xsd:enumeration value="Baneocin"/>
          <xsd:enumeration value="Bicalutamide"/>
          <xsd:enumeration value="Binocrit"/>
          <xsd:enumeration value="Bromergon"/>
          <xsd:enumeration value="Broncho-munal"/>
          <xsd:enumeration value="Byol"/>
          <xsd:enumeration value="Calcium Sandoz Forte"/>
          <xsd:enumeration value="Calciumfolinat-Ebewe"/>
          <xsd:enumeration value="Captopril"/>
          <xsd:enumeration value="Carboplatin-Ebewe"/>
          <xsd:enumeration value="Cardogrel"/>
          <xsd:enumeration value="Carvedilol Sandoz"/>
          <xsd:enumeration value="Cetirizin Hexal"/>
          <xsd:enumeration value="Cisplatin-Ebewe"/>
          <xsd:enumeration value="Citalon"/>
          <xsd:enumeration value="Clarithromicyn"/>
          <xsd:enumeration value="Cromohexal SDZ"/>
          <xsd:enumeration value="Cyclosporin Hexal"/>
          <xsd:enumeration value="Deprim"/>
          <xsd:enumeration value="Dermazin"/>
          <xsd:enumeration value="Desloratadin"/>
          <xsd:enumeration value="Diclac"/>
          <xsd:enumeration value="Diclofenac SDZ"/>
          <xsd:enumeration value="Dicynone"/>
          <xsd:enumeration value="Dobutamine Hexal"/>
          <xsd:enumeration value="Docetaxel—Ebewe"/>
          <xsd:enumeration value="Domperidon Hexal"/>
          <xsd:enumeration value="Doxazosin sandoz"/>
          <xsd:enumeration value="Doxorubicin-Ebewe"/>
          <xsd:enumeration value="Edicin"/>
          <xsd:enumeration value="Enalapril Hexal"/>
          <xsd:enumeration value="Entecavir Sandoz"/>
          <xsd:enumeration value="Epirubicin-Ebewe"/>
          <xsd:enumeration value="Erispirus"/>
          <xsd:enumeration value="Escitalopram Sandoz"/>
          <xsd:enumeration value="Etopozid-Ebewe"/>
          <xsd:enumeration value="Excilor"/>
          <xsd:enumeration value="Exoderil"/>
          <xsd:enumeration value="Exorolfinlak"/>
          <xsd:enumeration value="Fentadol"/>
          <xsd:enumeration value="Ferrum Lek"/>
          <xsd:enumeration value="Flexid"/>
          <xsd:enumeration value="Fluconazole Sandoz"/>
          <xsd:enumeration value="Fludarabin Ebewe"/>
          <xsd:enumeration value="Flutamid-Ebewe"/>
          <xsd:enumeration value="Foradil Combi"/>
          <xsd:enumeration value="Forosa"/>
          <xsd:enumeration value="Ftoruracil-Ebewe"/>
          <xsd:enumeration value="Gastenorm Forte"/>
          <xsd:enumeration value="Gemcex(R)"/>
          <xsd:enumeration value="Gemcitabin-Ebewe"/>
          <xsd:enumeration value="Gingium"/>
          <xsd:enumeration value="Ibandronic acid"/>
          <xsd:enumeration value="Ibuprofen Sandoz"/>
          <xsd:enumeration value="Imagliv"/>
          <xsd:enumeration value="Immunal"/>
          <xsd:enumeration value="Immunal plus C"/>
          <xsd:enumeration value="Indapamid Sandoz"/>
          <xsd:enumeration value="Irenax"/>
          <xsd:enumeration value="Ketonal"/>
          <xsd:enumeration value="Kostarox"/>
          <xsd:enumeration value="Kornam"/>
          <xsd:enumeration value="Lameptil"/>
          <xsd:enumeration value="Lendacin"/>
          <xsd:enumeration value="Letop"/>
          <xsd:enumeration value="Levocetirizine"/>
          <xsd:enumeration value="Linex"/>
          <xsd:enumeration value="Linex Forte"/>
          <xsd:enumeration value="Lizinopril SDZ"/>
          <xsd:enumeration value="Lomilan"/>
          <xsd:enumeration value="Lopedium"/>
          <xsd:enumeration value="Lorahexal"/>
          <xsd:enumeration value="Losarel"/>
          <xsd:enumeration value="Meropenem SDZ"/>
          <xsd:enumeration value="Metotrexate-Ebewe"/>
          <xsd:enumeration value="Montelar"/>
          <xsd:enumeration value="Moxonitex"/>
          <xsd:enumeration value="Mycophenolat SDZ"/>
          <xsd:enumeration value="Nakom"/>
          <xsd:enumeration value="Nebivolol"/>
          <xsd:enumeration value="Negrustin"/>
          <xsd:enumeration value="Neo-zext"/>
          <xsd:enumeration value="Nifecard XL"/>
          <xsd:enumeration value="Omnitrope"/>
          <xsd:enumeration value="Ondantor"/>
          <xsd:enumeration value="Ortanol"/>
          <xsd:enumeration value="Oxaliplatin-Ebewe"/>
          <xsd:enumeration value="Oxicamox"/>
          <xsd:enumeration value="Paclitaxel-Ebewe"/>
          <xsd:enumeration value="Palin"/>
          <xsd:enumeration value="Pentoxifylline"/>
          <xsd:enumeration value="Perindopril + Indapamide"/>
          <xsd:enumeration value="Persen"/>
          <xsd:enumeration value="Piramil"/>
          <xsd:enumeration value="Plantex"/>
          <xsd:enumeration value="Quetiapine SDZ"/>
          <xsd:enumeration value="Raberta"/>
          <xsd:enumeration value="Rispolux"/>
          <xsd:enumeration value="Sanval"/>
          <xsd:enumeration value="Simvahexal"/>
          <xsd:enumeration value="Sotahexal"/>
          <xsd:enumeration value="Suvardio"/>
          <xsd:enumeration value="Tacrocel"/>
          <xsd:enumeration value="Tadalafil"/>
          <xsd:enumeration value="Tafen nasal"/>
          <xsd:enumeration value="Tamoxifen-Ebewe"/>
          <xsd:enumeration value="Tamsulozine"/>
          <xsd:enumeration value="Topiramat SDZ"/>
          <xsd:enumeration value="Tornetis"/>
          <xsd:enumeration value="Tramadol"/>
          <xsd:enumeration value="Trianol"/>
          <xsd:enumeration value="Tulip"/>
          <xsd:enumeration value="Ursodeoxycholic Acid"/>
          <xsd:enumeration value="Valproic Acid"/>
          <xsd:enumeration value="Venitan"/>
          <xsd:enumeration value="Venlafaxine SDZ"/>
          <xsd:enumeration value="Zarsio"/>
        </xsd:restriction>
      </xsd:simpleType>
    </xsd:element>
    <xsd:element name="NP4_x0020_number" ma:index="2" ma:displayName="NP4 number" ma:description="SP3 номер одобренной презентации" ma:internalName="NP4_x0020_number" ma:readOnly="false">
      <xsd:simpleType>
        <xsd:restriction base="dms:Text">
          <xsd:maxLength value="255"/>
        </xsd:restriction>
      </xsd:simpleType>
    </xsd:element>
    <xsd:element name="Valid_x0020_till" ma:index="3" ma:displayName="Valid till" ma:description="SP3 номер действителен до, укажите дату в формате dd.mm.year" ma:format="DateOnly" ma:internalName="Valid_x0020_till">
      <xsd:simpleType>
        <xsd:restriction base="dms:DateTime"/>
      </xsd:simpleType>
    </xsd:element>
    <xsd:element name="Title_x0020_of_x0020_presentation" ma:index="4" ma:displayName="Title of presentation" ma:description="Название презентации" ma:internalName="Title_x0020_of_x0020_presentation" ma:readOnly="false">
      <xsd:simpleType>
        <xsd:restriction base="dms:Text">
          <xsd:maxLength value="255"/>
        </xsd:restriction>
      </xsd:simpleType>
    </xsd:element>
    <xsd:element name="Target_x0020_audience_x002c__x0020_Description" ma:index="5" nillable="true" ma:displayName="Description" ma:description="Описание и целевая группа" ma:internalName="Target_x0020_audience_x002c__x0020_Description">
      <xsd:simpleType>
        <xsd:restriction base="dms:Note">
          <xsd:maxLength value="255"/>
        </xsd:restriction>
      </xsd:simpleType>
    </xsd:element>
    <xsd:element name="Responsible_x0020_MA" ma:index="6" ma:displayName="Responsible MA" ma:description="Выберите медицинского советника" ma:list="UserInfo" ma:SharePointGroup="0" ma:internalName="Responsible_x0020_MA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inutes_x0020_of_x0020_reading" ma:index="7" ma:displayName="Number of Slides" ma:description="Количество слайдов в презентации" ma:internalName="Minutes_x0020_of_x0020_reading" ma:percentage="FALSE">
      <xsd:simpleType>
        <xsd:restriction base="dms:Number"/>
      </xsd:simpleType>
    </xsd:element>
    <xsd:element name="Notification" ma:index="16" nillable="true" ma:displayName="Notification" ma:default="1" ma:format="Dropdown" ma:internalName="Notification">
      <xsd:simpleType>
        <xsd:restriction base="dms:Choice">
          <xsd:enumeration value="0"/>
          <xsd:enumeration value="1"/>
        </xsd:restriction>
      </xsd:simpleType>
    </xsd:element>
    <xsd:element name="d1_p11_94" ma:index="17" nillable="true" ma:displayName="Document Keywords" ma:internalName="d1_p11_94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ategory" ma:index="19" ma:displayName="Category" ma:format="Dropdown" ma:internalName="Category">
      <xsd:simpleType>
        <xsd:restriction base="dms:Choice">
          <xsd:enumeration value="ПРОМО"/>
          <xsd:enumeration value="НЕ-ПРОМО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962ef-dee4-427f-b06d-d502abb65a0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fca47dc-47be-41a3-8d2a-e481e317fbbc}" ma:internalName="TaxCatchAll" ma:showField="CatchAllData" ma:web="22e962ef-dee4-427f-b06d-d502abb65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d_x0020_name xmlns="1dd2f4ca-f530-49a4-94d5-7ae9aa378bbb">Aclasta</Brand_x0020_name>
    <TaxCatchAll xmlns="22e962ef-dee4-427f-b06d-d502abb65a09"/>
    <Category xmlns="1dd2f4ca-f530-49a4-94d5-7ae9aa378bbb">ПРОМО</Category>
    <NP4_x0020_number xmlns="1dd2f4ca-f530-49a4-94d5-7ae9aa378bbb">RU1809881317</NP4_x0020_number>
    <d1_p11_94 xmlns="1dd2f4ca-f530-49a4-94d5-7ae9aa378bbb"/>
    <Minutes_x0020_of_x0020_reading xmlns="1dd2f4ca-f530-49a4-94d5-7ae9aa378bbb">67</Minutes_x0020_of_x0020_reading>
    <Notification xmlns="1dd2f4ca-f530-49a4-94d5-7ae9aa378bbb">1</Notification>
    <Title_x0020_of_x0020_presentation xmlns="1dd2f4ca-f530-49a4-94d5-7ae9aa378bbb">Диагностика и лечение постменопаузального остеопороза»_60 мин _2018_2</Title_x0020_of_x0020_presentation>
    <Valid_x0020_till xmlns="1dd2f4ca-f530-49a4-94d5-7ae9aa378bbb">2020-09-05T21:00:00+00:00</Valid_x0020_till>
    <BusUnit xmlns="1dd2f4ca-f530-49a4-94d5-7ae9aa378bbb">RX</BusUnit>
    <Target_x0020_audience_x002c__x0020_Description xmlns="1dd2f4ca-f530-49a4-94d5-7ae9aa378bbb">Шаблонная промо презентация для чтения лектором на М1, м2, м4 в смешанной врачебной аудитории по профилю заболевания. Цель - повышение осведомленности врачей о заболеваниях. Длительность чтения_ 60 мин. </Target_x0020_audience_x002c__x0020_Description>
    <Responsible_x0020_MA xmlns="1dd2f4ca-f530-49a4-94d5-7ae9aa378bbb">
      <UserInfo>
        <DisplayName>Novikova, Tatiana V</DisplayName>
        <AccountId>277</AccountId>
        <AccountType/>
      </UserInfo>
    </Responsible_x0020_MA>
  </documentManagement>
</p:properties>
</file>

<file path=customXml/itemProps1.xml><?xml version="1.0" encoding="utf-8"?>
<ds:datastoreItem xmlns:ds="http://schemas.openxmlformats.org/officeDocument/2006/customXml" ds:itemID="{051E60BD-BFB7-4CC7-84F0-CE02A852E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2f4ca-f530-49a4-94d5-7ae9aa378bbb"/>
    <ds:schemaRef ds:uri="22e962ef-dee4-427f-b06d-d502abb65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1236BA-BD18-413B-A4D3-F0E655BE6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23F29F-647D-4D55-84D3-4FA78CE861D7}">
  <ds:schemaRefs>
    <ds:schemaRef ds:uri="http://schemas.microsoft.com/office/2006/documentManagement/types"/>
    <ds:schemaRef ds:uri="1dd2f4ca-f530-49a4-94d5-7ae9aa378bb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22e962ef-dee4-427f-b06d-d502abb65a0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</TotalTime>
  <Words>6187</Words>
  <Application>Microsoft Office PowerPoint</Application>
  <PresentationFormat>Экран (4:3)</PresentationFormat>
  <Paragraphs>705</Paragraphs>
  <Slides>58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Тема2</vt:lpstr>
      <vt:lpstr>Sandoz Presentation Standard Blue Carbon</vt:lpstr>
      <vt:lpstr>1_Тема2</vt:lpstr>
      <vt:lpstr>Тема Office</vt:lpstr>
      <vt:lpstr>1_Тема Office</vt:lpstr>
      <vt:lpstr>think-cell Slide</vt:lpstr>
      <vt:lpstr>Слайд 1</vt:lpstr>
      <vt:lpstr>Почему проблема остеопороза важна?</vt:lpstr>
      <vt:lpstr>Почему  так много остеопороза?! </vt:lpstr>
      <vt:lpstr>Изменение стереотипов поведения  у современного пожилого человека</vt:lpstr>
      <vt:lpstr>В  России  Остеопороз (ОП) 30% женщин  и 23%  мужчин в  возрасте  старше 50 лет</vt:lpstr>
      <vt:lpstr>Слайд 6</vt:lpstr>
      <vt:lpstr>Слайд 7</vt:lpstr>
      <vt:lpstr>  На территории Красноярского края с численностью населения  2,9 млн. человек   </vt:lpstr>
      <vt:lpstr>Рекомендации  по определению МПКТ   (L1-4, проксимальный отдел бедра)</vt:lpstr>
      <vt:lpstr>Кого  направить   на  обследование с  подозрением на ОП? </vt:lpstr>
      <vt:lpstr> FRAX – метод прогнозирования вероятности остеопоротических переломом на основе оценки клинических факторов риска</vt:lpstr>
      <vt:lpstr>Слайд 12</vt:lpstr>
      <vt:lpstr>Алгоритм действий лечащего врача по  месту  жительства при подозрении на остеопороз и тактика принятия решений об инициации терапии ОП без проведения DXA (ОДМ - остеоденситометрии).      </vt:lpstr>
      <vt:lpstr>Слайд 14</vt:lpstr>
      <vt:lpstr>Слайд 15</vt:lpstr>
      <vt:lpstr>Работа  дистанционной  поликлиники ККБ</vt:lpstr>
      <vt:lpstr>Просто перетянула мышкой файл изображения в презентацию в область слайда.</vt:lpstr>
      <vt:lpstr>Слайд 18</vt:lpstr>
      <vt:lpstr>Принципы инициации терапии остеопороза  по месту жительства</vt:lpstr>
      <vt:lpstr>Когда и кому начинать лечение остеопороза?</vt:lpstr>
      <vt:lpstr>Диагностика остеопороза</vt:lpstr>
      <vt:lpstr>Как выбрать препарат для лечения остеопороза?</vt:lpstr>
      <vt:lpstr>Слайд 23</vt:lpstr>
      <vt:lpstr>Слайд 24</vt:lpstr>
      <vt:lpstr>Для выбора терапии ориентируются на тяжесть остеопороза и риск переломов</vt:lpstr>
      <vt:lpstr>Слайд 26</vt:lpstr>
      <vt:lpstr>Алгоритм выбора терапии при умеренном риске переломов</vt:lpstr>
      <vt:lpstr>Алгоритм выбора терапии при умеренном риске переломов</vt:lpstr>
      <vt:lpstr>Особые клинические ситуации для предпочтительного назначения парентеральных бисфосфонатов</vt:lpstr>
      <vt:lpstr>Слайд 30</vt:lpstr>
      <vt:lpstr>Слайд 31</vt:lpstr>
      <vt:lpstr>Особые клинические ситуации для предпочтительного назначения парентеральных бисфосфонатов</vt:lpstr>
      <vt:lpstr>Слайд 33</vt:lpstr>
      <vt:lpstr>Слайд 34</vt:lpstr>
      <vt:lpstr>Алгоритм выбора терапии при умеренном риске переломов</vt:lpstr>
      <vt:lpstr>Слайд 36</vt:lpstr>
      <vt:lpstr>Слайд 37</vt:lpstr>
      <vt:lpstr>Для выбора терапии ориентируются на тяжесть остеопороза и риск переломов</vt:lpstr>
      <vt:lpstr>Алгоритм выбора терапии при высоком риске переломов</vt:lpstr>
      <vt:lpstr>Когда предпочтительнее назначать деносумаб? </vt:lpstr>
      <vt:lpstr>Слайд 41</vt:lpstr>
      <vt:lpstr>Примечания к алгоритму выбора терапии</vt:lpstr>
      <vt:lpstr>Золедроновая кислота (Акласта®) обладает наиболее выраженным антирезорбтивным действием среди БФ </vt:lpstr>
      <vt:lpstr>Золедроновая кислота снижает риск новых множественных (≥2) переломов  позвонков</vt:lpstr>
      <vt:lpstr>Слайд 45</vt:lpstr>
      <vt:lpstr>Акласта® снижает риск общей смертности после перелома бедра на 28%</vt:lpstr>
      <vt:lpstr>Слайд 47</vt:lpstr>
      <vt:lpstr>Слайд 48</vt:lpstr>
      <vt:lpstr>Рекомендации по проведению инфузии</vt:lpstr>
      <vt:lpstr> После инфузии</vt:lpstr>
      <vt:lpstr>Вся правда о постдозовых реакциях</vt:lpstr>
      <vt:lpstr>Частота  постдозовых реакций снижается при повторном введении </vt:lpstr>
      <vt:lpstr> </vt:lpstr>
      <vt:lpstr>При лечении остеопороза важен комплексный подход:</vt:lpstr>
      <vt:lpstr>Принципы ведения  пациента с  остеопорозом  по месту жительства (продолжение) </vt:lpstr>
      <vt:lpstr>Слайд 56</vt:lpstr>
      <vt:lpstr>Слайд 57</vt:lpstr>
      <vt:lpstr>Рекомендации по витамину D</vt:lpstr>
    </vt:vector>
  </TitlesOfParts>
  <Company>Novartis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и лечение постменопаузального остеопороза _ 45  мин</dc:title>
  <dc:creator>Novikova, Tatiana V</dc:creator>
  <cp:lastModifiedBy>p147kab</cp:lastModifiedBy>
  <cp:revision>584</cp:revision>
  <dcterms:created xsi:type="dcterms:W3CDTF">2017-01-20T08:59:50Z</dcterms:created>
  <dcterms:modified xsi:type="dcterms:W3CDTF">2019-05-31T04:51:04Z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0x0101009C7685B8F5BA2F44A9AB81B7BAF94778</vt:lpwstr>
  </property>
  <property fmtid="{D5CDD505-2E9C-101B-9397-08002B2CF9AE}" pid="3" name="MSIP_Label_4929bff8-5b33-42aa-95d2-28f72e792cb0_Enabled">
    <vt:lpwstr>True</vt:lpwstr>
  </property>
  <property fmtid="{D5CDD505-2E9C-101B-9397-08002B2CF9AE}" pid="4" name="MSIP_Label_4929bff8-5b33-42aa-95d2-28f72e792cb0_SiteId">
    <vt:lpwstr>f35a6974-607f-47d4-82d7-ff31d7dc53a5</vt:lpwstr>
  </property>
  <property fmtid="{D5CDD505-2E9C-101B-9397-08002B2CF9AE}" pid="5" name="MSIP_Label_4929bff8-5b33-42aa-95d2-28f72e792cb0_Owner">
    <vt:lpwstr>VITOVVI1@novartis.net</vt:lpwstr>
  </property>
  <property fmtid="{D5CDD505-2E9C-101B-9397-08002B2CF9AE}" pid="6" name="MSIP_Label_4929bff8-5b33-42aa-95d2-28f72e792cb0_SetDate">
    <vt:lpwstr>2018-09-03T05:58:26.2917004Z</vt:lpwstr>
  </property>
  <property fmtid="{D5CDD505-2E9C-101B-9397-08002B2CF9AE}" pid="7" name="MSIP_Label_4929bff8-5b33-42aa-95d2-28f72e792cb0_Name">
    <vt:lpwstr>Business Use Only</vt:lpwstr>
  </property>
  <property fmtid="{D5CDD505-2E9C-101B-9397-08002B2CF9AE}" pid="8" name="MSIP_Label_4929bff8-5b33-42aa-95d2-28f72e792cb0_Application">
    <vt:lpwstr>Microsoft Azure Information Protection</vt:lpwstr>
  </property>
  <property fmtid="{D5CDD505-2E9C-101B-9397-08002B2CF9AE}" pid="9" name="MSIP_Label_4929bff8-5b33-42aa-95d2-28f72e792cb0_Extended_MSFT_Method">
    <vt:lpwstr>Automatic</vt:lpwstr>
  </property>
  <property fmtid="{D5CDD505-2E9C-101B-9397-08002B2CF9AE}" pid="10" name="Confidentiality">
    <vt:lpwstr>Business Use Only</vt:lpwstr>
  </property>
</Properties>
</file>